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64" r:id="rId3"/>
    <p:sldId id="266" r:id="rId4"/>
    <p:sldId id="267" r:id="rId5"/>
    <p:sldId id="269" r:id="rId6"/>
    <p:sldId id="270" r:id="rId7"/>
    <p:sldId id="271" r:id="rId8"/>
    <p:sldId id="273" r:id="rId9"/>
    <p:sldId id="274" r:id="rId10"/>
    <p:sldId id="275" r:id="rId11"/>
    <p:sldId id="344" r:id="rId12"/>
    <p:sldId id="329" r:id="rId13"/>
    <p:sldId id="350" r:id="rId14"/>
    <p:sldId id="342" r:id="rId15"/>
    <p:sldId id="343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340" r:id="rId24"/>
    <p:sldId id="330" r:id="rId25"/>
    <p:sldId id="331" r:id="rId26"/>
    <p:sldId id="338" r:id="rId27"/>
    <p:sldId id="339" r:id="rId28"/>
    <p:sldId id="346" r:id="rId29"/>
    <p:sldId id="347" r:id="rId30"/>
    <p:sldId id="345" r:id="rId31"/>
    <p:sldId id="348" r:id="rId32"/>
    <p:sldId id="349" r:id="rId33"/>
    <p:sldId id="294" r:id="rId34"/>
    <p:sldId id="296" r:id="rId35"/>
    <p:sldId id="297" r:id="rId36"/>
    <p:sldId id="298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4" r:id="rId51"/>
    <p:sldId id="315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3632" autoAdjust="0"/>
  </p:normalViewPr>
  <p:slideViewPr>
    <p:cSldViewPr snapToGrid="0">
      <p:cViewPr varScale="1">
        <p:scale>
          <a:sx n="84" d="100"/>
          <a:sy n="84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32322-DE96-4DE9-917A-11D116F5B4BA}" type="datetimeFigureOut">
              <a:rPr lang="it-IT" smtClean="0"/>
              <a:t>25/05/2018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E0D6D-AAAF-4249-9031-104D7E5C78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002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b="1" dirty="0"/>
              <a:t>Scalabilità e automazione</a:t>
            </a:r>
            <a:r>
              <a:rPr lang="it-IT" sz="1300" dirty="0"/>
              <a:t>: le soluzioni IoT richiedono strumenti semplici per automatizzare le attività di routine e consentire a uno staff operativo relativamente ridotto di gestire milioni di dispositivi. </a:t>
            </a:r>
          </a:p>
          <a:p>
            <a:r>
              <a:rPr lang="it-IT" sz="1300" b="1" dirty="0"/>
              <a:t>Apertura e compatibilità</a:t>
            </a:r>
            <a:r>
              <a:rPr lang="it-IT" sz="1300" dirty="0"/>
              <a:t>: l'ecosistema dei dispositivi è molto eterogeneo. Gli strumenti di gestione devono essere ottimizzati per gestire una vasta gamma di protocolli, piattaforme e classi di dispositivi. È necessario che gli operatori possano supportare molti tipi di dispositivi, dai più limitati chip incorporati per singoli processi a computer potenti e dotati di funzionalità complete.</a:t>
            </a:r>
          </a:p>
          <a:p>
            <a:r>
              <a:rPr lang="it-IT" sz="1300" b="1" dirty="0"/>
              <a:t>Riconoscimento del contesto</a:t>
            </a:r>
            <a:r>
              <a:rPr lang="it-IT" sz="1300" dirty="0"/>
              <a:t>: gli ambienti IoT sono dinamici e in continua evoluzione. Le operazioni di gestione dei dispositivi devono tener conto che i tempi di inattività per la manutenzione non influiscano su operazioni aziendali critiche o creino condizioni di pericolo</a:t>
            </a:r>
          </a:p>
          <a:p>
            <a:r>
              <a:rPr lang="it-IT" sz="1300" b="1" dirty="0"/>
              <a:t>Servizio per diversi ruoli</a:t>
            </a:r>
            <a:r>
              <a:rPr lang="it-IT" sz="1300" dirty="0"/>
              <a:t>: il supporto degli esclusivi processi e flussi di lavoro dei ruoli operativi dell'IoT è essenziale. Il personale operativo deve poter lavorare in armonia con i vincoli specificati dei reparti IT interni. Inoltre, deve trovare modi sostenibili per segnalare informazioni operative sui dispositivi in tempo reale ai supervisori e agli altri ruoli di gestione aziendale.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190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9397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58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492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529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b="1" dirty="0"/>
              <a:t>Pianificazione</a:t>
            </a:r>
            <a:r>
              <a:rPr lang="it-IT" sz="1300" dirty="0"/>
              <a:t>: gli operatori possono creare uno schema di metadati dei dispositivi che consentirà di eseguire </a:t>
            </a:r>
            <a:r>
              <a:rPr lang="it-IT" sz="1300" dirty="0" err="1"/>
              <a:t>query</a:t>
            </a:r>
            <a:r>
              <a:rPr lang="it-IT" sz="1300" dirty="0"/>
              <a:t> su un gruppo di dispositivi e indirizzare le operazioni di gestione in blocco in modo facile e accurato. È possibile usare il dispositivo gemello per archiviare i metadati del dispositivo sotto forma di </a:t>
            </a:r>
            <a:r>
              <a:rPr lang="it-IT" sz="1300" dirty="0" err="1"/>
              <a:t>tag</a:t>
            </a:r>
            <a:r>
              <a:rPr lang="it-IT" sz="1300" dirty="0"/>
              <a:t> e proprietà. </a:t>
            </a:r>
          </a:p>
          <a:p>
            <a:r>
              <a:rPr lang="it-IT" sz="1300" b="1" dirty="0" err="1"/>
              <a:t>Provisioning</a:t>
            </a:r>
            <a:r>
              <a:rPr lang="it-IT" sz="1300" dirty="0"/>
              <a:t>: il </a:t>
            </a:r>
            <a:r>
              <a:rPr lang="it-IT" sz="1300" dirty="0" err="1"/>
              <a:t>provisioning</a:t>
            </a:r>
            <a:r>
              <a:rPr lang="it-IT" sz="1300" dirty="0"/>
              <a:t> dei nuovi dispositivi viene eseguito in modo sicuro nell'</a:t>
            </a:r>
            <a:r>
              <a:rPr lang="it-IT" sz="1300" dirty="0" err="1"/>
              <a:t>hub</a:t>
            </a:r>
            <a:r>
              <a:rPr lang="it-IT" sz="1300" dirty="0"/>
              <a:t> IoT e gli operatori possono individuare immediatamente le funzionalità dei dispositivi. Usare il registro di identità dell'</a:t>
            </a:r>
            <a:r>
              <a:rPr lang="it-IT" sz="1300" dirty="0" err="1"/>
              <a:t>hub</a:t>
            </a:r>
            <a:r>
              <a:rPr lang="it-IT" sz="1300" dirty="0"/>
              <a:t> IoT per creare credenziali e identità flessibili per i dispositivi ed eseguire l'operazione in blocco tramite un processo. Creare dispositivi per creare report delle funzionalità e delle condizioni tramite le proprietà del dispositivo nel dispositivo gemello.</a:t>
            </a:r>
          </a:p>
          <a:p>
            <a:r>
              <a:rPr lang="it-IT" sz="1300" b="1" dirty="0"/>
              <a:t>Configurazione</a:t>
            </a:r>
            <a:r>
              <a:rPr lang="it-IT" sz="1300" dirty="0"/>
              <a:t>: vengono facilitate le operazioni in blocco di modifica alla configurazione e aggiornamento del firmware dei dispositivi mantenendo al tempo stesso integrità e sicurezza. Per eseguire queste operazioni di gestione dei dispositivi in blocco, usare le proprietà desiderate oppure metodi diretti e processi di trasmissione.</a:t>
            </a:r>
          </a:p>
          <a:p>
            <a:r>
              <a:rPr lang="it-IT" sz="1300" b="1" dirty="0"/>
              <a:t>Monitoraggio</a:t>
            </a:r>
            <a:r>
              <a:rPr lang="it-IT" sz="1300" dirty="0"/>
              <a:t>: vengono monitorati l'integrità complessiva della raccolta di dispositivi e lo stato delle operazioni in corso per segnalare agli operatori i problemi che potrebbero richiedere la loro attenzione. Applicare il dispositivo gemello per consentire ai dispositivi di creare report in tempo reale sulle condizioni operative e sullo stato delle operazioni di aggiornamento. Creare report avanzati sui </a:t>
            </a:r>
            <a:r>
              <a:rPr lang="it-IT" sz="1300" dirty="0" err="1"/>
              <a:t>dashboard</a:t>
            </a:r>
            <a:r>
              <a:rPr lang="it-IT" sz="1300" dirty="0"/>
              <a:t> per mostrare i problemi più immediati mediante le </a:t>
            </a:r>
            <a:r>
              <a:rPr lang="it-IT" sz="1300" dirty="0" err="1"/>
              <a:t>query</a:t>
            </a:r>
            <a:r>
              <a:rPr lang="it-IT" sz="1300" dirty="0"/>
              <a:t> su dispositivo gemello.</a:t>
            </a:r>
          </a:p>
          <a:p>
            <a:r>
              <a:rPr lang="it-IT" sz="1300" b="1" dirty="0"/>
              <a:t>Ritiro</a:t>
            </a:r>
            <a:r>
              <a:rPr lang="it-IT" sz="1300" dirty="0"/>
              <a:t>: i dispositivi vengono sostituiti o ritirati dopo un guasto o un ciclo di aggiornamento oppure alla fine della vita utile. Usare il dispositivo gemello per mantenere le informazioni sul dispositivo se il dispositivo fisico viene sostituito o archiviato in caso di ritiro. Usare il registro di identità dell'</a:t>
            </a:r>
            <a:r>
              <a:rPr lang="it-IT" sz="1300" dirty="0" err="1"/>
              <a:t>hub</a:t>
            </a:r>
            <a:r>
              <a:rPr lang="it-IT" sz="1300" dirty="0"/>
              <a:t> IoT per revocare in modo sicuro le credenziali e le identità del dispositivo.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072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3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47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creare un dispositivo in 2 modi:</a:t>
            </a:r>
          </a:p>
          <a:p>
            <a:r>
              <a:rPr lang="it-IT" dirty="0" err="1"/>
              <a:t>Registry</a:t>
            </a:r>
            <a:r>
              <a:rPr lang="it-IT" dirty="0"/>
              <a:t> manager</a:t>
            </a:r>
          </a:p>
          <a:p>
            <a:r>
              <a:rPr lang="it-IT" dirty="0"/>
              <a:t>Portale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913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Possiamo creare un dispositivo in 2 modi:</a:t>
            </a:r>
          </a:p>
          <a:p>
            <a:r>
              <a:rPr lang="it-IT" dirty="0" err="1"/>
              <a:t>Registry</a:t>
            </a:r>
            <a:r>
              <a:rPr lang="it-IT" dirty="0"/>
              <a:t> manager</a:t>
            </a:r>
          </a:p>
          <a:p>
            <a:r>
              <a:rPr lang="it-IT" dirty="0"/>
              <a:t>Portale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141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284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dirty="0"/>
              <a:t>GATEWAY:</a:t>
            </a:r>
          </a:p>
          <a:p>
            <a:r>
              <a:rPr lang="it-IT" sz="1300" dirty="0"/>
              <a:t>Il gateway del protocollo IoT </a:t>
            </a:r>
            <a:r>
              <a:rPr lang="it-IT" sz="1300" dirty="0" err="1"/>
              <a:t>Azure</a:t>
            </a:r>
            <a:r>
              <a:rPr lang="it-IT" sz="1300" dirty="0"/>
              <a:t> è un framework per l'adattamento del protocollo progettato per la comunicazione bidirezionale dei dispositivi su vasta scala con </a:t>
            </a:r>
            <a:r>
              <a:rPr lang="it-IT" sz="1300" dirty="0" err="1"/>
              <a:t>hub</a:t>
            </a:r>
            <a:r>
              <a:rPr lang="it-IT" sz="1300" dirty="0"/>
              <a:t> IoT. Il gateway di protocollo è un componente pass-</a:t>
            </a:r>
            <a:r>
              <a:rPr lang="it-IT" sz="1300" dirty="0" err="1"/>
              <a:t>through</a:t>
            </a:r>
            <a:r>
              <a:rPr lang="it-IT" sz="1300" dirty="0"/>
              <a:t> che accetta le connessioni ai dispositivi tramite un protocollo specifico. Colma il traffico all'</a:t>
            </a:r>
            <a:r>
              <a:rPr lang="it-IT" sz="1300" dirty="0" err="1"/>
              <a:t>hub</a:t>
            </a:r>
            <a:r>
              <a:rPr lang="it-IT" sz="1300" dirty="0"/>
              <a:t> IoT su AMQP 1.0. Il gateway di protocollo IoT di </a:t>
            </a:r>
            <a:r>
              <a:rPr lang="it-IT" sz="1300" dirty="0" err="1"/>
              <a:t>Azure</a:t>
            </a:r>
            <a:r>
              <a:rPr lang="it-IT" sz="1300" dirty="0"/>
              <a:t> è disponibile come un progetto software open source che offre la flessibilità necessaria per aggiungere supporto per diversi protocolli e versioni di protocollo.</a:t>
            </a:r>
          </a:p>
          <a:p>
            <a:r>
              <a:rPr lang="it-IT" sz="1300" dirty="0"/>
              <a:t>È possibile distribuire il gateway di protocollo in </a:t>
            </a:r>
            <a:r>
              <a:rPr lang="it-IT" sz="1300" dirty="0" err="1"/>
              <a:t>Azure</a:t>
            </a:r>
            <a:r>
              <a:rPr lang="it-IT" sz="1300" dirty="0"/>
              <a:t> in modo estremamente scalabile con </a:t>
            </a:r>
            <a:r>
              <a:rPr lang="it-IT" sz="1300" dirty="0" err="1"/>
              <a:t>Azure</a:t>
            </a:r>
            <a:r>
              <a:rPr lang="it-IT" sz="1300" dirty="0"/>
              <a:t> Service </a:t>
            </a:r>
            <a:r>
              <a:rPr lang="it-IT" sz="1300" dirty="0" err="1"/>
              <a:t>Fabric</a:t>
            </a:r>
            <a:r>
              <a:rPr lang="it-IT" sz="1300" dirty="0"/>
              <a:t>, ruoli di lavoro di Servizi cloud di </a:t>
            </a:r>
            <a:r>
              <a:rPr lang="it-IT" sz="1300" dirty="0" err="1"/>
              <a:t>Azure</a:t>
            </a:r>
            <a:r>
              <a:rPr lang="it-IT" sz="1300" dirty="0"/>
              <a:t> o macchine virtuali di Windows. Inoltre, il gateway del protocollo può essere distribuito in ambienti locali come gateway di campo.</a:t>
            </a:r>
          </a:p>
          <a:p>
            <a:r>
              <a:rPr lang="it-IT" sz="1300" dirty="0"/>
              <a:t>Il gateway di protocollo </a:t>
            </a:r>
            <a:r>
              <a:rPr lang="it-IT" sz="1300" dirty="0" err="1"/>
              <a:t>Azure</a:t>
            </a:r>
            <a:r>
              <a:rPr lang="it-IT" sz="1300" dirty="0"/>
              <a:t> IoT include un adattatore di protocollo MQTT che consente di personalizzare il comportamento del protocollo MQTT, se necessario. Poiché l'</a:t>
            </a:r>
            <a:r>
              <a:rPr lang="it-IT" sz="1300" dirty="0" err="1"/>
              <a:t>hub</a:t>
            </a:r>
            <a:r>
              <a:rPr lang="it-IT" sz="1300" dirty="0"/>
              <a:t> IoT offre il supporto incorporato per il protocollo v3.1.1 MQTT, è opportuno considerare solo l'uso dell'adattatore del protocollo MQTT se sono necessari personalizzazioni del protocollo o requisiti specifici per le funzionalità aggiuntive.</a:t>
            </a:r>
          </a:p>
          <a:p>
            <a:r>
              <a:rPr lang="it-IT" sz="1300" dirty="0"/>
              <a:t>L'adattatore MQTT viene dimostra inoltre il modello di programmazione per la creazione di adattatori del protocollo per altri protocolli. Il modello di programmazione del gateway del protocollo IoT di </a:t>
            </a:r>
            <a:r>
              <a:rPr lang="it-IT" sz="1300" dirty="0" err="1"/>
              <a:t>Azure</a:t>
            </a:r>
            <a:r>
              <a:rPr lang="it-IT" sz="1300" dirty="0"/>
              <a:t> consente anche di collegare componenti personalizzati per l'elaborazione specializzata, ad esempio l'autenticazione personalizzata, la trasformazioni di messaggi, la compressione/decompressione o la crittografia/</a:t>
            </a:r>
            <a:r>
              <a:rPr lang="it-IT" sz="1300" dirty="0" err="1"/>
              <a:t>decrittografia</a:t>
            </a:r>
            <a:r>
              <a:rPr lang="it-IT" sz="1300" dirty="0"/>
              <a:t> del traffico tra i dispositivi e l'</a:t>
            </a:r>
            <a:r>
              <a:rPr lang="it-IT" sz="1300" dirty="0" err="1"/>
              <a:t>hub</a:t>
            </a:r>
            <a:r>
              <a:rPr lang="it-IT" sz="1300" dirty="0"/>
              <a:t> IoT.</a:t>
            </a:r>
          </a:p>
          <a:p>
            <a:r>
              <a:rPr lang="it-IT" sz="1300" dirty="0"/>
              <a:t>Ai fini della flessibilità, il gateway del protocollo e l'implementazione di MQTT vengono forniti come un progetto software open source. In questo modo è possibile personalizzare l'implementazione in base alle esigenze.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42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300" dirty="0"/>
              <a:t>In una soluzione IoT un </a:t>
            </a:r>
            <a:r>
              <a:rPr lang="it-IT" sz="1300" i="1" dirty="0"/>
              <a:t>gateway sul campo</a:t>
            </a:r>
            <a:r>
              <a:rPr lang="it-IT" sz="1300" dirty="0"/>
              <a:t> è posizionato tra i dispositivi e l'</a:t>
            </a:r>
            <a:r>
              <a:rPr lang="it-IT" sz="1300" dirty="0" err="1"/>
              <a:t>hub</a:t>
            </a:r>
            <a:r>
              <a:rPr lang="it-IT" sz="1300" dirty="0"/>
              <a:t> IoT e in genere si trova vicino ai dispositivi. </a:t>
            </a:r>
          </a:p>
          <a:p>
            <a:r>
              <a:rPr lang="it-IT" sz="1300" dirty="0"/>
              <a:t>I dispositivi comunicano direttamente con il gateway sul campo tramite un protocollo supportato dai dispositivi. Il gateway sul campo si connette a un </a:t>
            </a:r>
            <a:r>
              <a:rPr lang="it-IT" sz="1300" dirty="0" err="1"/>
              <a:t>endpoint</a:t>
            </a:r>
            <a:r>
              <a:rPr lang="it-IT" sz="1300" dirty="0"/>
              <a:t> dell'</a:t>
            </a:r>
            <a:r>
              <a:rPr lang="it-IT" sz="1300" dirty="0" err="1"/>
              <a:t>hub</a:t>
            </a:r>
            <a:r>
              <a:rPr lang="it-IT" sz="1300" dirty="0"/>
              <a:t> IoT usando un protocollo supportato dall'</a:t>
            </a:r>
            <a:r>
              <a:rPr lang="it-IT" sz="1300" dirty="0" err="1"/>
              <a:t>hub</a:t>
            </a:r>
            <a:r>
              <a:rPr lang="it-IT" sz="1300" dirty="0"/>
              <a:t> IoT. Un gateway sul campo può essere un dispositivo hardware altamente specializzato o un computer a basso consumo in cui viene eseguito il software che esegue lo scenario end-to-end a cui è destinato il gateway.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8EA48B-676A-4D46-ABDA-795EBD8E7A71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285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C7687-930E-4082-BFC5-B94C72391161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817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Azure">
    <p:bg>
      <p:bgPr>
        <a:solidFill>
          <a:srgbClr val="00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52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sto Sempl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DD98FF-256D-4867-9D9E-5FE224C7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41" y="17475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44334F2-72F4-42B5-AD58-A414FE393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941" y="654242"/>
            <a:ext cx="11230421" cy="3381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pPr lvl="0"/>
            <a:r>
              <a:rPr lang="de-DE" dirty="0" err="1"/>
              <a:t>Subtitle</a:t>
            </a:r>
            <a:r>
              <a:rPr lang="de-DE" dirty="0"/>
              <a:t> Goes </a:t>
            </a:r>
            <a:r>
              <a:rPr lang="de-DE" dirty="0" err="1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1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EC4805-2516-487A-B9DE-8A6989FA34AD}"/>
              </a:ext>
            </a:extLst>
          </p:cNvPr>
          <p:cNvSpPr/>
          <p:nvPr userDrawn="1"/>
        </p:nvSpPr>
        <p:spPr>
          <a:xfrm>
            <a:off x="1281466" y="3277454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endParaRPr lang="en-US" sz="933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2D670-BD4D-4F63-A0C7-98CE53745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8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97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702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7020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65879" y="331305"/>
            <a:ext cx="8280500" cy="7815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&lt;&lt;your name&gt;&gt;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2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47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Rectangle 4"/>
          <p:cNvSpPr/>
          <p:nvPr userDrawn="1"/>
        </p:nvSpPr>
        <p:spPr>
          <a:xfrm>
            <a:off x="-15605" y="0"/>
            <a:ext cx="12207605" cy="136434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978450" y="366915"/>
            <a:ext cx="2235100" cy="701731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3120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336451"/>
            <a:ext cx="12192000" cy="3521549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4944" y="3794078"/>
            <a:ext cx="9144000" cy="1189844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4944" y="5075997"/>
            <a:ext cx="9144000" cy="792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EB738-FB8B-485E-AD5C-96B8E5AFD0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13" y="439058"/>
            <a:ext cx="9163574" cy="19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1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er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855995"/>
            <a:ext cx="12192000" cy="1830634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838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874304"/>
            <a:ext cx="5181600" cy="26280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287284" y="2312935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dirty="0" err="1"/>
              <a:t>Thanks</a:t>
            </a:r>
            <a:r>
              <a:rPr lang="it-IT" dirty="0"/>
              <a:t>! Grazie!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287284" y="2823627"/>
            <a:ext cx="5617432" cy="70173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sz="3600" dirty="0"/>
              <a:t>Q&amp;A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214001-9ADB-4EF7-B175-2DFFAD794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99" y="111650"/>
            <a:ext cx="6316802" cy="13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2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70628" y="2191657"/>
            <a:ext cx="9521371" cy="3556001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9016" y="2518096"/>
            <a:ext cx="8444593" cy="2044379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9016" y="4589463"/>
            <a:ext cx="8444593" cy="809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CABA4-26E4-4B08-B902-E7C16F4CB3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2" y="3714081"/>
            <a:ext cx="2455007" cy="5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9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247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128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72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64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9" r:id="rId3"/>
    <p:sldLayoutId id="2147483667" r:id="rId4"/>
    <p:sldLayoutId id="2147483661" r:id="rId5"/>
    <p:sldLayoutId id="2147483670" r:id="rId6"/>
    <p:sldLayoutId id="2147483663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unosquare/raspberryio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iotbytes.wordpress.com/setting-up-docker-on-raspberry-pi-and-running-hello-world-container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iot-sdk-csharp/tree/master/tools/DeviceExplor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org/products/raspberry-pi-3-model-b/" TargetMode="External"/><Relationship Id="rId3" Type="http://schemas.openxmlformats.org/officeDocument/2006/relationships/hyperlink" Target="http://www.windowsazureitalia.com/articoli/microsoft-azure/gestione-dispositivi-azure-iot-hub.aspx" TargetMode="External"/><Relationship Id="rId7" Type="http://schemas.openxmlformats.org/officeDocument/2006/relationships/hyperlink" Target="https://www.raspberrypi.org/" TargetMode="External"/><Relationship Id="rId2" Type="http://schemas.openxmlformats.org/officeDocument/2006/relationships/hyperlink" Target="https://www.slideshare.net/paolopat/mqtt-iot-protocols-comparison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eloper.microsoft.com/it-it/windows/iot" TargetMode="External"/><Relationship Id="rId11" Type="http://schemas.openxmlformats.org/officeDocument/2006/relationships/hyperlink" Target="https://myignite.microsoft.com/videos/2905" TargetMode="External"/><Relationship Id="rId5" Type="http://schemas.openxmlformats.org/officeDocument/2006/relationships/hyperlink" Target="https://docs.microsoft.com/it-it/azure/iot-hub" TargetMode="External"/><Relationship Id="rId10" Type="http://schemas.openxmlformats.org/officeDocument/2006/relationships/hyperlink" Target="https://docs.microsoft.com/en-us/azure/iot-hub/iot-hub-device-management-overview" TargetMode="External"/><Relationship Id="rId4" Type="http://schemas.openxmlformats.org/officeDocument/2006/relationships/hyperlink" Target="https://paolopatierno.wordpress.com/" TargetMode="External"/><Relationship Id="rId9" Type="http://schemas.openxmlformats.org/officeDocument/2006/relationships/hyperlink" Target="https://feedback.azure.com/forums/321918-azure-iot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andreatosato/AzureIoTHub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8888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b="8199"/>
          <a:stretch/>
        </p:blipFill>
        <p:spPr bwMode="auto">
          <a:xfrm>
            <a:off x="539305" y="1138990"/>
            <a:ext cx="11113390" cy="55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90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Portale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643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Prezzi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FE61E1-A7D3-4221-82DD-6FCFFFF5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957"/>
            <a:ext cx="12192000" cy="51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25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IoT Edge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304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IoT Edge</a:t>
            </a:r>
          </a:p>
        </p:txBody>
      </p:sp>
      <p:pic>
        <p:nvPicPr>
          <p:cNvPr id="1026" name="Picture 2" descr="https://docs.microsoft.com/it-it/azure/iot-edge/media/how-iot-edge-works/runtime.png">
            <a:extLst>
              <a:ext uri="{FF2B5EF4-FFF2-40B4-BE49-F238E27FC236}">
                <a16:creationId xmlns:a16="http://schemas.microsoft.com/office/drawing/2014/main" id="{33125D71-681E-47C7-9300-6D29CE9C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6075"/>
            <a:ext cx="12192000" cy="362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22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IoT Edge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4FDB88-FB82-4A7C-A05A-0A69985DD69D}"/>
              </a:ext>
            </a:extLst>
          </p:cNvPr>
          <p:cNvSpPr txBox="1"/>
          <p:nvPr/>
        </p:nvSpPr>
        <p:spPr>
          <a:xfrm>
            <a:off x="571500" y="1608992"/>
            <a:ext cx="10278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Intelligenza</a:t>
            </a:r>
            <a:r>
              <a:rPr lang="en-US" sz="4800" dirty="0"/>
              <a:t> </a:t>
            </a:r>
            <a:r>
              <a:rPr lang="en-US" sz="4800" dirty="0" err="1"/>
              <a:t>artificiale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Riduzione</a:t>
            </a:r>
            <a:r>
              <a:rPr lang="en-US" sz="4800" dirty="0"/>
              <a:t> </a:t>
            </a:r>
            <a:r>
              <a:rPr lang="en-US" sz="4800" dirty="0" err="1"/>
              <a:t>costi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Sviluppo</a:t>
            </a:r>
            <a:r>
              <a:rPr lang="en-US" sz="4800" dirty="0"/>
              <a:t> </a:t>
            </a:r>
            <a:r>
              <a:rPr lang="en-US" sz="4800" dirty="0" err="1"/>
              <a:t>semplificato</a:t>
            </a:r>
            <a:endParaRPr lang="en-U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/>
              <a:t>Funziona</a:t>
            </a:r>
            <a:r>
              <a:rPr lang="en-US" sz="4800" dirty="0"/>
              <a:t> offline</a:t>
            </a:r>
          </a:p>
        </p:txBody>
      </p:sp>
    </p:spTree>
    <p:extLst>
      <p:ext uri="{BB962C8B-B14F-4D97-AF65-F5344CB8AC3E}">
        <p14:creationId xmlns:p14="http://schemas.microsoft.com/office/powerpoint/2010/main" val="3897299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Windows IoT e </a:t>
            </a:r>
            <a:r>
              <a:rPr lang="it-IT" dirty="0" err="1"/>
              <a:t>Raspberry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51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Device </a:t>
            </a:r>
            <a:r>
              <a:rPr lang="it-IT" dirty="0" err="1"/>
              <a:t>Segmentation</a:t>
            </a:r>
            <a:endParaRPr lang="it-IT" dirty="0"/>
          </a:p>
        </p:txBody>
      </p:sp>
      <p:pic>
        <p:nvPicPr>
          <p:cNvPr id="2050" name="Picture 2" descr="https://www.syslogic.com/img/win10_iot_011024x76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6" b="1"/>
          <a:stretch/>
        </p:blipFill>
        <p:spPr bwMode="auto">
          <a:xfrm>
            <a:off x="1882486" y="1211727"/>
            <a:ext cx="8427027" cy="47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3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Come Scegliere?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3671" b="1529"/>
          <a:stretch/>
        </p:blipFill>
        <p:spPr>
          <a:xfrm>
            <a:off x="654627" y="1138990"/>
            <a:ext cx="11052297" cy="48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UWP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200150"/>
            <a:ext cx="112966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78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Andrea Tosato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794452"/>
            <a:ext cx="5976286" cy="339309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Lavoro in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r>
              <a:rPr lang="it-IT" dirty="0"/>
              <a:t>Autore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r>
              <a:rPr lang="it-IT" dirty="0"/>
              <a:t>Co-Fondatore                  </a:t>
            </a:r>
          </a:p>
        </p:txBody>
      </p:sp>
      <p:pic>
        <p:nvPicPr>
          <p:cNvPr id="1026" name="Picture 2" descr="ASPItalia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66" y="3060234"/>
            <a:ext cx="2762250" cy="5715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32" name="Picture 8" descr="Risultati immag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70" y="5871266"/>
            <a:ext cx="728551" cy="5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tura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9"/>
          <a:stretch/>
        </p:blipFill>
        <p:spPr bwMode="auto">
          <a:xfrm>
            <a:off x="2413388" y="1504421"/>
            <a:ext cx="2964129" cy="10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isultati immag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79" y="5697342"/>
            <a:ext cx="885855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bs.twimg.com/profile_images/601810762823180288/T1e9-_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882" y="5817920"/>
            <a:ext cx="644703" cy="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1501727" y="5247499"/>
            <a:ext cx="2079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@ATosato86 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4817803" y="5247499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andreatosato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7451752" y="5218720"/>
            <a:ext cx="4133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andrea.tosato@hotmail.it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794"/>
          <a:stretch/>
        </p:blipFill>
        <p:spPr>
          <a:xfrm>
            <a:off x="7969827" y="1553243"/>
            <a:ext cx="2701637" cy="26069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6" name="Picture 2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2034" r="23516"/>
          <a:stretch/>
        </p:blipFill>
        <p:spPr bwMode="auto">
          <a:xfrm>
            <a:off x="6053810" y="5799498"/>
            <a:ext cx="667096" cy="6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tangolo 16"/>
          <p:cNvSpPr/>
          <p:nvPr/>
        </p:nvSpPr>
        <p:spPr>
          <a:xfrm>
            <a:off x="8055642" y="4236134"/>
            <a:ext cx="2765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Sviluppatore 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FF202-8E73-465B-ACBF-0149CEF20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21" y="4143771"/>
            <a:ext cx="1024460" cy="10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9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 3</a:t>
            </a:r>
          </a:p>
        </p:txBody>
      </p:sp>
      <p:pic>
        <p:nvPicPr>
          <p:cNvPr id="2050" name="Picture 2" descr="https://www.raspberrypi.org/wp-content/uploads/2016/02/Raspberry-Pi-3-top-down-we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10827" r="9990" b="11055"/>
          <a:stretch/>
        </p:blipFill>
        <p:spPr bwMode="auto">
          <a:xfrm>
            <a:off x="5232567" y="1138990"/>
            <a:ext cx="6623461" cy="46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84018" y="1274170"/>
            <a:ext cx="4948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1.2GHz 64-bit quad-core ARMv8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802.11n Wireless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Bluetooth 4.1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Bluetooth Low Energy (BLE)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it-IT" dirty="0">
                <a:solidFill>
                  <a:srgbClr val="222222"/>
                </a:solidFill>
                <a:latin typeface="Roboto"/>
              </a:rPr>
            </a:br>
            <a:r>
              <a:rPr lang="it-IT" dirty="0">
                <a:solidFill>
                  <a:srgbClr val="222222"/>
                </a:solidFill>
                <a:latin typeface="Roboto"/>
              </a:rPr>
              <a:t>1GB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4 USB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ports</a:t>
            </a:r>
            <a:endParaRPr lang="it-IT" dirty="0">
              <a:solidFill>
                <a:srgbClr val="222222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40 GPIO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pins</a:t>
            </a:r>
            <a:endParaRPr lang="it-IT" dirty="0">
              <a:solidFill>
                <a:srgbClr val="222222"/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Full HDMI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Ethernet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222222"/>
                </a:solidFill>
                <a:latin typeface="Roboto"/>
              </a:rPr>
              <a:t>Combined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3.5mm audio jack and composite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Camera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interface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(CSI)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Display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interface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(DSI)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222222"/>
                </a:solidFill>
                <a:latin typeface="Roboto"/>
              </a:rPr>
              <a:t>Micro SD card slot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222222"/>
                </a:solidFill>
                <a:latin typeface="Roboto"/>
              </a:rPr>
              <a:t>VideoCore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IV 3D </a:t>
            </a:r>
            <a:r>
              <a:rPr lang="it-IT" dirty="0" err="1">
                <a:solidFill>
                  <a:srgbClr val="222222"/>
                </a:solidFill>
                <a:latin typeface="Roboto"/>
              </a:rPr>
              <a:t>graphics</a:t>
            </a:r>
            <a:r>
              <a:rPr lang="it-IT" dirty="0">
                <a:solidFill>
                  <a:srgbClr val="222222"/>
                </a:solidFill>
                <a:latin typeface="Roboto"/>
              </a:rPr>
              <a:t> core</a:t>
            </a:r>
            <a:endParaRPr lang="it-IT" b="0" i="0" dirty="0">
              <a:solidFill>
                <a:srgbClr val="222222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3215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Raspberry</a:t>
            </a:r>
            <a:r>
              <a:rPr lang="it-IT" dirty="0"/>
              <a:t> </a:t>
            </a:r>
            <a:r>
              <a:rPr lang="it-IT" dirty="0" err="1"/>
              <a:t>Pi</a:t>
            </a:r>
            <a:r>
              <a:rPr lang="it-IT" dirty="0"/>
              <a:t> 3</a:t>
            </a:r>
          </a:p>
        </p:txBody>
      </p:sp>
      <p:pic>
        <p:nvPicPr>
          <p:cNvPr id="7172" name="Picture 4" descr="https://az835927.vo.msecnd.net/sites/iot/Resources/images/PinMappings/RP2_Pin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067" y="1097426"/>
            <a:ext cx="8227865" cy="490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6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Accedere all’infrastruttura</a:t>
            </a:r>
          </a:p>
        </p:txBody>
      </p:sp>
      <p:pic>
        <p:nvPicPr>
          <p:cNvPr id="1026" name="Picture 2" descr="https://paolopatierno.files.wordpress.com/2015/08/02_pi2mqt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22" y="1138990"/>
            <a:ext cx="7035078" cy="48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713509" y="2373499"/>
            <a:ext cx="227818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err="1">
                <a:solidFill>
                  <a:srgbClr val="333333"/>
                </a:solidFill>
                <a:latin typeface="Lucida Grande"/>
              </a:rPr>
              <a:t>Gpio</a:t>
            </a:r>
            <a:r>
              <a:rPr lang="en-US" sz="2800" dirty="0">
                <a:solidFill>
                  <a:srgbClr val="333333"/>
                </a:solidFill>
                <a:latin typeface="Lucida Grande"/>
              </a:rPr>
              <a:t> pins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333333"/>
                </a:solidFill>
                <a:latin typeface="Lucida Grande"/>
              </a:rPr>
              <a:t>I2C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333333"/>
                </a:solidFill>
                <a:latin typeface="Lucida Grande"/>
              </a:rPr>
              <a:t>SPI devices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78953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5400" dirty="0"/>
              <a:t>.NET Core 2</a:t>
            </a:r>
          </a:p>
        </p:txBody>
      </p:sp>
    </p:spTree>
    <p:extLst>
      <p:ext uri="{BB962C8B-B14F-4D97-AF65-F5344CB8AC3E}">
        <p14:creationId xmlns:p14="http://schemas.microsoft.com/office/powerpoint/2010/main" val="3871168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2118-1819-4501-B92A-FF7D7512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– Supported SO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562CD-6A29-4337-AD56-C3DDB4DDD0FF}"/>
              </a:ext>
            </a:extLst>
          </p:cNvPr>
          <p:cNvSpPr/>
          <p:nvPr/>
        </p:nvSpPr>
        <p:spPr>
          <a:xfrm>
            <a:off x="575668" y="977839"/>
            <a:ext cx="11040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Già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disponibile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in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tutte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le Azure Region. ASP .NET Core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viene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rilasciato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tramite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>
                <a:latin typeface="Myanmar Text" panose="020B0502040204020203" pitchFamily="34" charset="0"/>
                <a:cs typeface="Myanmar Text" panose="020B0502040204020203" pitchFamily="34" charset="0"/>
              </a:rPr>
              <a:t>Azure Container Registry</a:t>
            </a:r>
          </a:p>
          <a:p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6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nuove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piattaforme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supportate</a:t>
            </a: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: Debian Stretch, SUSE Linux Enterprise Server 12 SP2, and macOS High Sierra.</a:t>
            </a:r>
          </a:p>
        </p:txBody>
      </p:sp>
      <p:graphicFrame>
        <p:nvGraphicFramePr>
          <p:cNvPr id="7" name="Table 1993">
            <a:extLst>
              <a:ext uri="{FF2B5EF4-FFF2-40B4-BE49-F238E27FC236}">
                <a16:creationId xmlns:a16="http://schemas.microsoft.com/office/drawing/2014/main" id="{67C6593B-0A5F-442B-8378-31202BAB4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463683"/>
              </p:ext>
            </p:extLst>
          </p:nvPr>
        </p:nvGraphicFramePr>
        <p:xfrm>
          <a:off x="594467" y="2856485"/>
          <a:ext cx="4492438" cy="1516104"/>
        </p:xfrm>
        <a:graphic>
          <a:graphicData uri="http://schemas.openxmlformats.org/drawingml/2006/table">
            <a:tbl>
              <a:tblPr firstRow="1" firstCol="1" lastRow="1" bandRow="1">
                <a:tableStyleId>{FABFCF23-3B69-468F-B69F-88F6DE6A72F2}</a:tableStyleId>
              </a:tblPr>
              <a:tblGrid>
                <a:gridCol w="1811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1847">
                  <a:extLst>
                    <a:ext uri="{9D8B030D-6E8A-4147-A177-3AD203B41FA5}">
                      <a16:colId xmlns:a16="http://schemas.microsoft.com/office/drawing/2014/main" val="1243631427"/>
                    </a:ext>
                  </a:extLst>
                </a:gridCol>
                <a:gridCol w="1239209">
                  <a:extLst>
                    <a:ext uri="{9D8B030D-6E8A-4147-A177-3AD203B41FA5}">
                      <a16:colId xmlns:a16="http://schemas.microsoft.com/office/drawing/2014/main" val="55920649"/>
                    </a:ext>
                  </a:extLst>
                </a:gridCol>
              </a:tblGrid>
              <a:tr h="379026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Supportati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Versione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Architettura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Windows Client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7 SP1+, 8.1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x64, x86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Windows 10 Client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Version 1607+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x64, x86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Windows Server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2008 R2 SP1+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x64, x86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1993">
            <a:extLst>
              <a:ext uri="{FF2B5EF4-FFF2-40B4-BE49-F238E27FC236}">
                <a16:creationId xmlns:a16="http://schemas.microsoft.com/office/drawing/2014/main" id="{AF957758-2050-4DC4-B3FF-8343D7675C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33774"/>
              </p:ext>
            </p:extLst>
          </p:nvPr>
        </p:nvGraphicFramePr>
        <p:xfrm>
          <a:off x="6409337" y="2856485"/>
          <a:ext cx="4492441" cy="758052"/>
        </p:xfrm>
        <a:graphic>
          <a:graphicData uri="http://schemas.openxmlformats.org/drawingml/2006/table">
            <a:tbl>
              <a:tblPr firstRow="1" firstCol="1" lastRow="1" bandRow="1">
                <a:tableStyleId>{FABFCF23-3B69-468F-B69F-88F6DE6A72F2}</a:tableStyleId>
              </a:tblPr>
              <a:tblGrid>
                <a:gridCol w="1740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1243631427"/>
                    </a:ext>
                  </a:extLst>
                </a:gridCol>
                <a:gridCol w="1349406">
                  <a:extLst>
                    <a:ext uri="{9D8B030D-6E8A-4147-A177-3AD203B41FA5}">
                      <a16:colId xmlns:a16="http://schemas.microsoft.com/office/drawing/2014/main" val="55920649"/>
                    </a:ext>
                  </a:extLst>
                </a:gridCol>
              </a:tblGrid>
              <a:tr h="379026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Supportati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Versione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Architettura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Mac OS X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10.12+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1993">
            <a:extLst>
              <a:ext uri="{FF2B5EF4-FFF2-40B4-BE49-F238E27FC236}">
                <a16:creationId xmlns:a16="http://schemas.microsoft.com/office/drawing/2014/main" id="{0E4892D5-71CC-405C-BE37-60A154909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933420"/>
              </p:ext>
            </p:extLst>
          </p:nvPr>
        </p:nvGraphicFramePr>
        <p:xfrm>
          <a:off x="3061600" y="5031518"/>
          <a:ext cx="6161102" cy="1516104"/>
        </p:xfrm>
        <a:graphic>
          <a:graphicData uri="http://schemas.openxmlformats.org/drawingml/2006/table">
            <a:tbl>
              <a:tblPr firstRow="1" firstCol="1" lastRow="1" bandRow="1">
                <a:tableStyleId>{FABFCF23-3B69-468F-B69F-88F6DE6A72F2}</a:tableStyleId>
              </a:tblPr>
              <a:tblGrid>
                <a:gridCol w="2484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7405">
                  <a:extLst>
                    <a:ext uri="{9D8B030D-6E8A-4147-A177-3AD203B41FA5}">
                      <a16:colId xmlns:a16="http://schemas.microsoft.com/office/drawing/2014/main" val="1243631427"/>
                    </a:ext>
                  </a:extLst>
                </a:gridCol>
                <a:gridCol w="1699499">
                  <a:extLst>
                    <a:ext uri="{9D8B030D-6E8A-4147-A177-3AD203B41FA5}">
                      <a16:colId xmlns:a16="http://schemas.microsoft.com/office/drawing/2014/main" val="55920649"/>
                    </a:ext>
                  </a:extLst>
                </a:gridCol>
              </a:tblGrid>
              <a:tr h="379026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ym typeface="Rajdhani"/>
                        </a:rPr>
                        <a:t>Non </a:t>
                      </a:r>
                      <a:r>
                        <a:rPr lang="en-US" sz="1600" dirty="0" err="1">
                          <a:sym typeface="Rajdhani"/>
                        </a:rPr>
                        <a:t>più</a:t>
                      </a:r>
                      <a:r>
                        <a:rPr lang="en-US" sz="1600" dirty="0">
                          <a:sym typeface="Rajdhani"/>
                        </a:rPr>
                        <a:t> </a:t>
                      </a:r>
                      <a:r>
                        <a:rPr lang="en-US" sz="1600" dirty="0" err="1">
                          <a:sym typeface="Rajdhani"/>
                        </a:rPr>
                        <a:t>supportati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Versione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Architettura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Fedora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24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Ubuntu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16.10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9551839"/>
                  </a:ext>
                </a:extLst>
              </a:tr>
              <a:tr h="379026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openSUSE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42.1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486820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719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2118-1819-4501-B92A-FF7D7512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– Supported SO</a:t>
            </a:r>
          </a:p>
        </p:txBody>
      </p:sp>
      <p:graphicFrame>
        <p:nvGraphicFramePr>
          <p:cNvPr id="9" name="Table 1993">
            <a:extLst>
              <a:ext uri="{FF2B5EF4-FFF2-40B4-BE49-F238E27FC236}">
                <a16:creationId xmlns:a16="http://schemas.microsoft.com/office/drawing/2014/main" id="{0E4892D5-71CC-405C-BE37-60A154909B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173872"/>
              </p:ext>
            </p:extLst>
          </p:nvPr>
        </p:nvGraphicFramePr>
        <p:xfrm>
          <a:off x="526941" y="2324652"/>
          <a:ext cx="11040662" cy="3579000"/>
        </p:xfrm>
        <a:graphic>
          <a:graphicData uri="http://schemas.openxmlformats.org/drawingml/2006/table">
            <a:tbl>
              <a:tblPr firstRow="1" firstCol="1" lastRow="1" bandRow="1">
                <a:tableStyleId>{FABFCF23-3B69-468F-B69F-88F6DE6A72F2}</a:tableStyleId>
              </a:tblPr>
              <a:tblGrid>
                <a:gridCol w="4451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498">
                  <a:extLst>
                    <a:ext uri="{9D8B030D-6E8A-4147-A177-3AD203B41FA5}">
                      <a16:colId xmlns:a16="http://schemas.microsoft.com/office/drawing/2014/main" val="1243631427"/>
                    </a:ext>
                  </a:extLst>
                </a:gridCol>
                <a:gridCol w="3045494">
                  <a:extLst>
                    <a:ext uri="{9D8B030D-6E8A-4147-A177-3AD203B41FA5}">
                      <a16:colId xmlns:a16="http://schemas.microsoft.com/office/drawing/2014/main" val="55920649"/>
                    </a:ext>
                  </a:extLst>
                </a:gridCol>
              </a:tblGrid>
              <a:tr h="412714"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Supportati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Versione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b="0" spc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 err="1">
                          <a:sym typeface="Rajdhani"/>
                        </a:rPr>
                        <a:t>Architettura</a:t>
                      </a:r>
                      <a:endParaRPr lang="en-US" sz="1600" b="0" i="0" dirty="0">
                        <a:solidFill>
                          <a:schemeClr val="bg1"/>
                        </a:solidFill>
                        <a:latin typeface="Myanmar Text" panose="020B0502040204020203" pitchFamily="34" charset="0"/>
                        <a:ea typeface="Roboto Medium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853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Red Hat Enterprise Linux </a:t>
                      </a:r>
                    </a:p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CentOS </a:t>
                      </a:r>
                    </a:p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Oracle Linux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7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ctr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14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Fedora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kern="1200" dirty="0">
                          <a:effectLst/>
                        </a:rPr>
                        <a:t>25, 26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14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Debian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800" kern="1200" dirty="0">
                          <a:effectLst/>
                        </a:rPr>
                        <a:t>9, 8.7+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340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Ubuntu </a:t>
                      </a:r>
                    </a:p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Linux Mint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17.04, 16.04, 14.04 </a:t>
                      </a:r>
                    </a:p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18, 17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9551839"/>
                  </a:ext>
                </a:extLst>
              </a:tr>
              <a:tr h="412714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openSUSE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42.2+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486820249"/>
                  </a:ext>
                </a:extLst>
              </a:tr>
              <a:tr h="489951"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SUSE Enterprise Linux (SLES)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12 SP2+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spc="0"/>
                      </a:pPr>
                      <a:r>
                        <a:rPr lang="en-US" sz="1600" dirty="0">
                          <a:sym typeface="Rajdhani"/>
                        </a:rPr>
                        <a:t>x64</a:t>
                      </a:r>
                      <a:endParaRPr lang="en-US" sz="1600" b="0" i="0" dirty="0">
                        <a:latin typeface="Myanmar Text" panose="020B0502040204020203" pitchFamily="34" charset="0"/>
                        <a:ea typeface="Roboto Light" charset="0"/>
                        <a:cs typeface="Myanmar Text" panose="020B0502040204020203" pitchFamily="34" charset="0"/>
                        <a:sym typeface="Rajdhani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525936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257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2118-1819-4501-B92A-FF7D7512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53BB2-5167-4A44-BDD4-BEE108F46AC1}"/>
              </a:ext>
            </a:extLst>
          </p:cNvPr>
          <p:cNvSpPr/>
          <p:nvPr/>
        </p:nvSpPr>
        <p:spPr>
          <a:xfrm>
            <a:off x="1873188" y="5761608"/>
            <a:ext cx="8007658" cy="7901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540000" rIns="360000" bIns="540000" rtlCol="0" anchor="ctr"/>
          <a:lstStyle/>
          <a:p>
            <a:r>
              <a:rPr lang="en-US" sz="3200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dotnet</a:t>
            </a:r>
            <a:r>
              <a:rPr lang="en-US" sz="32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publish -c Release -r </a:t>
            </a:r>
            <a:r>
              <a:rPr lang="en-US" sz="3200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linux</a:t>
            </a:r>
            <a:r>
              <a:rPr lang="en-US" sz="32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-arm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F2F5B-ADC4-4764-A793-4D771C7179D0}"/>
              </a:ext>
            </a:extLst>
          </p:cNvPr>
          <p:cNvSpPr/>
          <p:nvPr/>
        </p:nvSpPr>
        <p:spPr>
          <a:xfrm>
            <a:off x="526940" y="2583804"/>
            <a:ext cx="11230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Per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eseguire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correttamente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una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applicazione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ARM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su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Raspberry, è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necessario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installare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prerequisiti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del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sistema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b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</a:br>
            <a:b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</a:b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Per Raspberry (</a:t>
            </a:r>
            <a:r>
              <a:rPr lang="en-US" b="1" i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Debian STRETCH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):</a:t>
            </a:r>
          </a:p>
          <a:p>
            <a:endParaRPr lang="en-US" b="1" dirty="0">
              <a:solidFill>
                <a:srgbClr val="24292E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r>
              <a:rPr lang="en-US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sudo</a:t>
            </a:r>
            <a:r>
              <a:rPr lang="en-US" b="1" dirty="0">
                <a:latin typeface="Myanmar Text" panose="020B0502040204020203" pitchFamily="34" charset="0"/>
                <a:cs typeface="Myanmar Text" panose="020B0502040204020203" pitchFamily="34" charset="0"/>
              </a:rPr>
              <a:t> apt-get install curl libunwind8 </a:t>
            </a:r>
            <a:r>
              <a:rPr lang="en-US" b="1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gettext</a:t>
            </a:r>
            <a:endParaRPr lang="en-US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949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2118-1819-4501-B92A-FF7D7512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853BB2-5167-4A44-BDD4-BEE108F46AC1}"/>
              </a:ext>
            </a:extLst>
          </p:cNvPr>
          <p:cNvSpPr/>
          <p:nvPr/>
        </p:nvSpPr>
        <p:spPr>
          <a:xfrm>
            <a:off x="1873188" y="3861786"/>
            <a:ext cx="8007658" cy="2689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540000" rIns="360000" bIns="540000" rtlCol="0" anchor="ctr"/>
          <a:lstStyle/>
          <a:p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This library enables developers to use the various Raspberry Pi's hardware modules</a:t>
            </a:r>
          </a:p>
          <a:p>
            <a:endParaRPr lang="en-US" sz="1600" dirty="0">
              <a:solidFill>
                <a:schemeClr val="tx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highlight>
                  <a:srgbClr val="FFFF00"/>
                </a:highlight>
                <a:latin typeface="Myanmar Text" panose="020B0502040204020203" pitchFamily="34" charset="0"/>
                <a:cs typeface="Myanmar Text" panose="020B0502040204020203" pitchFamily="34" charset="0"/>
              </a:rPr>
              <a:t>Pi.Camera</a:t>
            </a:r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access to the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  <a:latin typeface="Myanmar Text" panose="020B0502040204020203" pitchFamily="34" charset="0"/>
                <a:cs typeface="Myanmar Text" panose="020B0502040204020203" pitchFamily="34" charset="0"/>
              </a:rPr>
              <a:t>offical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Myanmar Text" panose="020B0502040204020203" pitchFamily="34" charset="0"/>
                <a:cs typeface="Myanmar Text" panose="020B0502040204020203" pitchFamily="34" charset="0"/>
              </a:rPr>
              <a:t> Raspberry Pi Camera module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</a:p>
          <a:p>
            <a:r>
              <a:rPr lang="en-US" sz="1600" b="1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Pi.Info</a:t>
            </a:r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information on this Raspberry Pi's CPU and form factor.</a:t>
            </a:r>
          </a:p>
          <a:p>
            <a:r>
              <a:rPr lang="en-US" sz="1600" b="1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Pi.Gpio</a:t>
            </a:r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access to the Raspberry Pi's GPIO as a collection of GPIO Pins.</a:t>
            </a:r>
          </a:p>
          <a:p>
            <a:r>
              <a:rPr lang="en-US" sz="1600" b="1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Pi.Spi</a:t>
            </a:r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access to the 2-channel SPI bus.</a:t>
            </a:r>
          </a:p>
          <a:p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Pi.I2c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access to the functionality of the i2c bus.</a:t>
            </a:r>
          </a:p>
          <a:p>
            <a:r>
              <a:rPr lang="en-US" sz="1600" b="1" dirty="0" err="1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Pi.Timing</a:t>
            </a:r>
            <a:r>
              <a:rPr lang="en-US" sz="1600" b="1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Provides access to The PI's Timing and threading API.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EF2F5B-ADC4-4764-A793-4D771C7179D0}"/>
              </a:ext>
            </a:extLst>
          </p:cNvPr>
          <p:cNvSpPr/>
          <p:nvPr/>
        </p:nvSpPr>
        <p:spPr>
          <a:xfrm>
            <a:off x="542335" y="2106971"/>
            <a:ext cx="112304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Per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copiare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file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sul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sistema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Rasperry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, è molto utile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l’applicazione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: 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WinSCP </a:t>
            </a:r>
            <a:r>
              <a:rPr lang="en-US" i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(https://winscp.net/)</a:t>
            </a:r>
          </a:p>
          <a:p>
            <a:endParaRPr lang="en-US" b="1" dirty="0">
              <a:solidFill>
                <a:srgbClr val="24292E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endParaRPr lang="en-US" b="1" dirty="0">
              <a:solidFill>
                <a:srgbClr val="24292E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  <a:p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Per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accedere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PIN è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possibile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utilizzare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dei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progetti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come:</a:t>
            </a:r>
          </a:p>
          <a:p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  <a:hlinkClick r:id="rId2"/>
              </a:rPr>
              <a:t>https://github.com/unosquare/raspberryio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</a:p>
          <a:p>
            <a:r>
              <a:rPr lang="it-IT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ono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presenti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altri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progetti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simili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 </a:t>
            </a:r>
            <a:b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</a:b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Microsoft non ha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rilasciato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nessuno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strumento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nativo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per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accedere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r>
              <a:rPr lang="en-US" b="1" dirty="0" err="1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ai</a:t>
            </a:r>
            <a:r>
              <a:rPr lang="en-US" b="1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PIN</a:t>
            </a:r>
            <a:r>
              <a:rPr lang="en-US" dirty="0">
                <a:solidFill>
                  <a:srgbClr val="24292E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.</a:t>
            </a:r>
            <a:endParaRPr lang="en-US" b="1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pic>
        <p:nvPicPr>
          <p:cNvPr id="1026" name="Picture 2" descr="https://raw.githubusercontent.com/unosquare/raspberryio/master/logos/raspberryio-logo-32.png">
            <a:extLst>
              <a:ext uri="{FF2B5EF4-FFF2-40B4-BE49-F238E27FC236}">
                <a16:creationId xmlns:a16="http://schemas.microsoft.com/office/drawing/2014/main" id="{0F2032EE-ED6A-4CED-99F0-6D1ED25D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46" y="25752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2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540D5-DA7C-498A-9EAF-D41D98CD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- Kubernetes</a:t>
            </a:r>
          </a:p>
        </p:txBody>
      </p:sp>
      <p:pic>
        <p:nvPicPr>
          <p:cNvPr id="1026" name="Picture 2" descr="https://www.hanselman.com/blog/content/binary/Windows-Live-Writer/e9305e22f701_BD6E/File%20Oct%2027,%201%2045%2054%20PM.jpg">
            <a:extLst>
              <a:ext uri="{FF2B5EF4-FFF2-40B4-BE49-F238E27FC236}">
                <a16:creationId xmlns:a16="http://schemas.microsoft.com/office/drawing/2014/main" id="{199756A9-52D2-4792-8998-8CF31F4A1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092078"/>
            <a:ext cx="38290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kubernetes">
            <a:extLst>
              <a:ext uri="{FF2B5EF4-FFF2-40B4-BE49-F238E27FC236}">
                <a16:creationId xmlns:a16="http://schemas.microsoft.com/office/drawing/2014/main" id="{5E75A580-2EA6-4950-90FC-B6C51A761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70" y="4317022"/>
            <a:ext cx="3136064" cy="23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isultati immagini per docker">
            <a:extLst>
              <a:ext uri="{FF2B5EF4-FFF2-40B4-BE49-F238E27FC236}">
                <a16:creationId xmlns:a16="http://schemas.microsoft.com/office/drawing/2014/main" id="{EBF9790C-595A-471D-B2DC-CFAFC0104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9"/>
          <a:stretch/>
        </p:blipFill>
        <p:spPr bwMode="auto">
          <a:xfrm>
            <a:off x="0" y="3734899"/>
            <a:ext cx="3636122" cy="29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9F22-16F8-4A2A-8850-1E8903E6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run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4111D-C981-48EA-BE22-731A9FE8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3441"/>
            <a:ext cx="10515600" cy="140589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https://iotbytes.wordpress.com/setting-up-docker-on-raspberry-pi-and-running-hello-world-container/</a:t>
            </a:r>
            <a:r>
              <a:rPr lang="en-US" dirty="0"/>
              <a:t> </a:t>
            </a:r>
          </a:p>
        </p:txBody>
      </p:sp>
      <p:pic>
        <p:nvPicPr>
          <p:cNvPr id="1026" name="Picture 2" descr="https://iotbytes.files.wordpress.com/2017/06/dockeronrapi.png?w=274&amp;h=143">
            <a:extLst>
              <a:ext uri="{FF2B5EF4-FFF2-40B4-BE49-F238E27FC236}">
                <a16:creationId xmlns:a16="http://schemas.microsoft.com/office/drawing/2014/main" id="{7AE11450-B4A3-4BDB-B030-6F7BFEAA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14" y="994122"/>
            <a:ext cx="4170045" cy="2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0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99239"/>
          </a:xfrm>
        </p:spPr>
        <p:txBody>
          <a:bodyPr/>
          <a:lstStyle/>
          <a:p>
            <a:pPr marL="0" indent="0">
              <a:buNone/>
            </a:pPr>
            <a:endParaRPr lang="it-IT" sz="4000" dirty="0"/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Introduzione ad </a:t>
            </a:r>
            <a:r>
              <a:rPr lang="it-IT" sz="4000" dirty="0" err="1"/>
              <a:t>IoTHub</a:t>
            </a:r>
            <a:endParaRPr lang="it-IT" sz="4000" dirty="0"/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IoT Edge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Windows IoT e </a:t>
            </a:r>
            <a:r>
              <a:rPr lang="it-IT" sz="4000" dirty="0" err="1"/>
              <a:t>Raspberry</a:t>
            </a:r>
            <a:endParaRPr lang="it-IT" sz="4000" dirty="0"/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Protocolli di comunicazione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Device to cloud</a:t>
            </a:r>
          </a:p>
          <a:p>
            <a:pPr marL="742950" indent="-742950">
              <a:buFont typeface="+mj-lt"/>
              <a:buAutoNum type="arabicPeriod"/>
            </a:pPr>
            <a:r>
              <a:rPr lang="it-IT" sz="4000" dirty="0"/>
              <a:t>Cloud to device</a:t>
            </a:r>
          </a:p>
        </p:txBody>
      </p:sp>
    </p:spTree>
    <p:extLst>
      <p:ext uri="{BB962C8B-B14F-4D97-AF65-F5344CB8AC3E}">
        <p14:creationId xmlns:p14="http://schemas.microsoft.com/office/powerpoint/2010/main" val="4008082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5400" dirty="0"/>
              <a:t>Remote Client &amp; Dashboard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030650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3B77-3C5E-477B-958B-D2CA8277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e RASPBERRY 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E5207-A7E2-4D94-9E99-FD98BEFC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8" y="1088360"/>
            <a:ext cx="11708292" cy="51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48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390" y="261968"/>
            <a:ext cx="10515600" cy="773864"/>
          </a:xfrm>
        </p:spPr>
        <p:txBody>
          <a:bodyPr/>
          <a:lstStyle/>
          <a:p>
            <a:r>
              <a:rPr lang="it-IT" dirty="0"/>
              <a:t>Funzionamento</a:t>
            </a:r>
          </a:p>
        </p:txBody>
      </p:sp>
      <p:pic>
        <p:nvPicPr>
          <p:cNvPr id="1030" name="Picture 6" descr="https://azure.microsoft.com/svghandler/iot-hub/?width=600&amp;height=3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2279"/>
          <a:stretch/>
        </p:blipFill>
        <p:spPr bwMode="auto">
          <a:xfrm>
            <a:off x="6753223" y="1632887"/>
            <a:ext cx="1500622" cy="144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raspberrypi.org/wp-content/uploads/2015/08/raspberry-p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678" y="1858834"/>
            <a:ext cx="1339604" cy="16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Gruppo 1052"/>
          <p:cNvGrpSpPr/>
          <p:nvPr/>
        </p:nvGrpSpPr>
        <p:grpSpPr>
          <a:xfrm>
            <a:off x="6974030" y="4409671"/>
            <a:ext cx="1059008" cy="1332613"/>
            <a:chOff x="6974030" y="4409671"/>
            <a:chExt cx="1059008" cy="1332613"/>
          </a:xfrm>
        </p:grpSpPr>
        <p:pic>
          <p:nvPicPr>
            <p:cNvPr id="5" name="Picture 2" descr="https://raw.githubusercontent.com/compulim/generator-azure-web-app/master/doc/azureWebAppLog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259" y="4409671"/>
              <a:ext cx="728550" cy="72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asellaDiTesto 10"/>
            <p:cNvSpPr txBox="1"/>
            <p:nvPr/>
          </p:nvSpPr>
          <p:spPr>
            <a:xfrm>
              <a:off x="6974030" y="5372952"/>
              <a:ext cx="1059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WebJobs</a:t>
              </a:r>
              <a:endParaRPr lang="it-IT" dirty="0"/>
            </a:p>
          </p:txBody>
        </p:sp>
      </p:grpSp>
      <p:pic>
        <p:nvPicPr>
          <p:cNvPr id="17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7" r="33066"/>
          <a:stretch/>
        </p:blipFill>
        <p:spPr bwMode="auto">
          <a:xfrm>
            <a:off x="3086472" y="3886024"/>
            <a:ext cx="590985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58" r="15238"/>
          <a:stretch/>
        </p:blipFill>
        <p:spPr bwMode="auto">
          <a:xfrm>
            <a:off x="420016" y="3722988"/>
            <a:ext cx="571501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>
            <a:cxnSpLocks/>
            <a:stCxn id="1032" idx="3"/>
            <a:endCxn id="1030" idx="1"/>
          </p:cNvCxnSpPr>
          <p:nvPr/>
        </p:nvCxnSpPr>
        <p:spPr>
          <a:xfrm flipV="1">
            <a:off x="2800282" y="2354973"/>
            <a:ext cx="3952941" cy="345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cxnSpLocks/>
            <a:stCxn id="1030" idx="2"/>
            <a:endCxn id="5" idx="0"/>
          </p:cNvCxnSpPr>
          <p:nvPr/>
        </p:nvCxnSpPr>
        <p:spPr>
          <a:xfrm>
            <a:off x="7503534" y="3077058"/>
            <a:ext cx="0" cy="133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cxnSpLocks/>
            <a:stCxn id="5" idx="3"/>
            <a:endCxn id="13" idx="1"/>
          </p:cNvCxnSpPr>
          <p:nvPr/>
        </p:nvCxnSpPr>
        <p:spPr>
          <a:xfrm>
            <a:off x="7867809" y="4773946"/>
            <a:ext cx="1901351" cy="83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nettore 2 1024"/>
          <p:cNvCxnSpPr>
            <a:cxnSpLocks/>
            <a:stCxn id="1032" idx="1"/>
            <a:endCxn id="18" idx="0"/>
          </p:cNvCxnSpPr>
          <p:nvPr/>
        </p:nvCxnSpPr>
        <p:spPr>
          <a:xfrm flipH="1">
            <a:off x="705767" y="2700346"/>
            <a:ext cx="754911" cy="1022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s://cdn.pixabay.com/photo/2014/04/02/14/13/led-306562_960_720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05"/>
          <a:stretch/>
        </p:blipFill>
        <p:spPr bwMode="auto">
          <a:xfrm>
            <a:off x="1741827" y="4639907"/>
            <a:ext cx="519546" cy="19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Ovale 1034"/>
          <p:cNvSpPr/>
          <p:nvPr/>
        </p:nvSpPr>
        <p:spPr>
          <a:xfrm>
            <a:off x="647224" y="2432269"/>
            <a:ext cx="536154" cy="53615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1</a:t>
            </a:r>
          </a:p>
        </p:txBody>
      </p:sp>
      <p:sp>
        <p:nvSpPr>
          <p:cNvPr id="49" name="Ovale 48"/>
          <p:cNvSpPr/>
          <p:nvPr/>
        </p:nvSpPr>
        <p:spPr>
          <a:xfrm>
            <a:off x="4438740" y="1613139"/>
            <a:ext cx="838386" cy="838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2</a:t>
            </a:r>
          </a:p>
        </p:txBody>
      </p:sp>
      <p:sp>
        <p:nvSpPr>
          <p:cNvPr id="50" name="Ovale 49"/>
          <p:cNvSpPr/>
          <p:nvPr/>
        </p:nvSpPr>
        <p:spPr>
          <a:xfrm>
            <a:off x="5966190" y="3368010"/>
            <a:ext cx="787033" cy="78703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5</a:t>
            </a:r>
            <a:endParaRPr lang="it-IT" sz="2800" dirty="0"/>
          </a:p>
        </p:txBody>
      </p:sp>
      <p:sp>
        <p:nvSpPr>
          <p:cNvPr id="52" name="Ovale 51"/>
          <p:cNvSpPr/>
          <p:nvPr/>
        </p:nvSpPr>
        <p:spPr>
          <a:xfrm>
            <a:off x="8646278" y="4859630"/>
            <a:ext cx="708962" cy="7089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4</a:t>
            </a:r>
          </a:p>
        </p:txBody>
      </p:sp>
      <p:sp>
        <p:nvSpPr>
          <p:cNvPr id="53" name="Ovale 52"/>
          <p:cNvSpPr/>
          <p:nvPr/>
        </p:nvSpPr>
        <p:spPr>
          <a:xfrm>
            <a:off x="7574689" y="3369930"/>
            <a:ext cx="787033" cy="787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3</a:t>
            </a:r>
          </a:p>
        </p:txBody>
      </p:sp>
      <p:cxnSp>
        <p:nvCxnSpPr>
          <p:cNvPr id="1051" name="Connettore curvo 1050"/>
          <p:cNvCxnSpPr>
            <a:stCxn id="5" idx="2"/>
            <a:endCxn id="5" idx="1"/>
          </p:cNvCxnSpPr>
          <p:nvPr/>
        </p:nvCxnSpPr>
        <p:spPr>
          <a:xfrm rot="5400000" flipH="1">
            <a:off x="7139259" y="4773947"/>
            <a:ext cx="364275" cy="364275"/>
          </a:xfrm>
          <a:prstGeom prst="curvedConnector4">
            <a:avLst>
              <a:gd name="adj1" fmla="val -62755"/>
              <a:gd name="adj2" fmla="val 1713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>
            <a:cxnSpLocks/>
            <a:stCxn id="1032" idx="2"/>
          </p:cNvCxnSpPr>
          <p:nvPr/>
        </p:nvCxnSpPr>
        <p:spPr>
          <a:xfrm>
            <a:off x="2130480" y="3541858"/>
            <a:ext cx="749793" cy="80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07B7D69-8671-4BB9-94BD-46E278535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60" y="4639907"/>
            <a:ext cx="1935442" cy="1935442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0FCD846-3B4C-4277-9A7D-0D619290BDAF}"/>
              </a:ext>
            </a:extLst>
          </p:cNvPr>
          <p:cNvCxnSpPr>
            <a:cxnSpLocks/>
          </p:cNvCxnSpPr>
          <p:nvPr/>
        </p:nvCxnSpPr>
        <p:spPr>
          <a:xfrm flipV="1">
            <a:off x="6974030" y="3214314"/>
            <a:ext cx="0" cy="1331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881E950-1CC5-43C8-9F1B-6C0F100868B7}"/>
              </a:ext>
            </a:extLst>
          </p:cNvPr>
          <p:cNvCxnSpPr>
            <a:cxnSpLocks/>
          </p:cNvCxnSpPr>
          <p:nvPr/>
        </p:nvCxnSpPr>
        <p:spPr>
          <a:xfrm flipH="1">
            <a:off x="2781835" y="2603774"/>
            <a:ext cx="3971388" cy="40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8D1765E2-9396-4290-B1B4-7F616877C306}"/>
              </a:ext>
            </a:extLst>
          </p:cNvPr>
          <p:cNvSpPr/>
          <p:nvPr/>
        </p:nvSpPr>
        <p:spPr>
          <a:xfrm>
            <a:off x="3835371" y="2935955"/>
            <a:ext cx="787033" cy="78703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6</a:t>
            </a:r>
            <a:endParaRPr lang="it-IT" sz="2800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0DB9F235-B7AC-4F35-86C1-0046E63D20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160" y="387562"/>
            <a:ext cx="1227493" cy="1227493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2ECD8C00-27DB-459F-90A5-8A6143E0582F}"/>
              </a:ext>
            </a:extLst>
          </p:cNvPr>
          <p:cNvCxnSpPr>
            <a:cxnSpLocks/>
            <a:stCxn id="1032" idx="0"/>
          </p:cNvCxnSpPr>
          <p:nvPr/>
        </p:nvCxnSpPr>
        <p:spPr>
          <a:xfrm rot="5400000" flipH="1" flipV="1">
            <a:off x="5474382" y="-2457304"/>
            <a:ext cx="972236" cy="7660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903B30A5-076B-4725-BEB8-67E5207709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r="794"/>
          <a:stretch/>
        </p:blipFill>
        <p:spPr>
          <a:xfrm>
            <a:off x="7769628" y="524447"/>
            <a:ext cx="968433" cy="9344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3" name="Ovale 72">
            <a:extLst>
              <a:ext uri="{FF2B5EF4-FFF2-40B4-BE49-F238E27FC236}">
                <a16:creationId xmlns:a16="http://schemas.microsoft.com/office/drawing/2014/main" id="{17638205-DA87-44E5-9447-F3DC0A7014D4}"/>
              </a:ext>
            </a:extLst>
          </p:cNvPr>
          <p:cNvSpPr/>
          <p:nvPr/>
        </p:nvSpPr>
        <p:spPr>
          <a:xfrm>
            <a:off x="5436120" y="439327"/>
            <a:ext cx="787033" cy="7870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7</a:t>
            </a:r>
            <a:endParaRPr lang="it-IT" sz="2800" dirty="0"/>
          </a:p>
        </p:txBody>
      </p:sp>
      <p:sp>
        <p:nvSpPr>
          <p:cNvPr id="74" name="Ovale 73">
            <a:extLst>
              <a:ext uri="{FF2B5EF4-FFF2-40B4-BE49-F238E27FC236}">
                <a16:creationId xmlns:a16="http://schemas.microsoft.com/office/drawing/2014/main" id="{60340C91-C278-47C7-885E-5583A94B7D83}"/>
              </a:ext>
            </a:extLst>
          </p:cNvPr>
          <p:cNvSpPr/>
          <p:nvPr/>
        </p:nvSpPr>
        <p:spPr>
          <a:xfrm>
            <a:off x="3534662" y="4820595"/>
            <a:ext cx="787033" cy="78703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8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498589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Device Identity</a:t>
            </a:r>
          </a:p>
        </p:txBody>
      </p:sp>
      <p:sp>
        <p:nvSpPr>
          <p:cNvPr id="2" name="Rettangolo 1"/>
          <p:cNvSpPr/>
          <p:nvPr/>
        </p:nvSpPr>
        <p:spPr>
          <a:xfrm>
            <a:off x="838200" y="1342303"/>
            <a:ext cx="1092430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222222"/>
                </a:solidFill>
              </a:rPr>
              <a:t>l registro delle identità dell'</a:t>
            </a:r>
            <a:r>
              <a:rPr lang="it-IT" sz="2400" dirty="0" err="1">
                <a:solidFill>
                  <a:srgbClr val="222222"/>
                </a:solidFill>
              </a:rPr>
              <a:t>hub</a:t>
            </a:r>
            <a:r>
              <a:rPr lang="it-IT" sz="2400" dirty="0">
                <a:solidFill>
                  <a:srgbClr val="222222"/>
                </a:solidFill>
              </a:rPr>
              <a:t> IoT espone le operazioni seguenti: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Creare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Aggiornare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Recuperare l'identità del dispositivo tramite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Eliminare l'identità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Elencare al massimo 1000 identità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Esportare tutte le identità nell'Archiviazione BLOB di </a:t>
            </a:r>
            <a:r>
              <a:rPr lang="it-IT" sz="2400" dirty="0" err="1">
                <a:solidFill>
                  <a:srgbClr val="222222"/>
                </a:solidFill>
              </a:rPr>
              <a:t>Azure</a:t>
            </a:r>
            <a:endParaRPr lang="it-IT" sz="2400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Importare le identità nell'Archiviazione BLOB di </a:t>
            </a:r>
            <a:r>
              <a:rPr lang="it-IT" sz="2400" dirty="0" err="1">
                <a:solidFill>
                  <a:srgbClr val="222222"/>
                </a:solidFill>
              </a:rPr>
              <a:t>Azure</a:t>
            </a:r>
            <a:endParaRPr lang="it-IT" sz="2400" dirty="0">
              <a:solidFill>
                <a:srgbClr val="22222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Non contiene metadati delle applicazioni.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È accessibile come un dizionario, usando il valore </a:t>
            </a:r>
            <a:r>
              <a:rPr lang="it-IT" sz="2400" dirty="0" err="1">
                <a:solidFill>
                  <a:srgbClr val="222222"/>
                </a:solidFill>
              </a:rPr>
              <a:t>deviceId</a:t>
            </a:r>
            <a:r>
              <a:rPr lang="it-IT" sz="2400" dirty="0">
                <a:solidFill>
                  <a:srgbClr val="222222"/>
                </a:solidFill>
              </a:rPr>
              <a:t> come chiave.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222222"/>
                </a:solidFill>
              </a:rPr>
              <a:t>Non supporta le </a:t>
            </a:r>
            <a:r>
              <a:rPr lang="it-IT" sz="2400" dirty="0" err="1">
                <a:solidFill>
                  <a:srgbClr val="222222"/>
                </a:solidFill>
              </a:rPr>
              <a:t>query</a:t>
            </a:r>
            <a:r>
              <a:rPr lang="it-IT" sz="2400" dirty="0">
                <a:solidFill>
                  <a:srgbClr val="222222"/>
                </a:solidFill>
              </a:rPr>
              <a:t> espressive.</a:t>
            </a:r>
            <a:endParaRPr lang="it-IT" sz="240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3471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disponibili 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0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47" y="723155"/>
            <a:ext cx="5201244" cy="5201244"/>
          </a:xfrm>
          <a:prstGeom prst="rect">
            <a:avLst/>
          </a:prstGeom>
        </p:spPr>
      </p:pic>
      <p:sp>
        <p:nvSpPr>
          <p:cNvPr id="23" name="CasellaDiTesto 22"/>
          <p:cNvSpPr txBox="1"/>
          <p:nvPr/>
        </p:nvSpPr>
        <p:spPr>
          <a:xfrm>
            <a:off x="446809" y="803490"/>
            <a:ext cx="676448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7993" indent="-307993">
              <a:buFont typeface="+mj-lt"/>
              <a:buAutoNum type="arabicPeriod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diretta dei device attraverso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Questo tipo di connessione è adatta a quei device IP-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con possibilità di stabilire connessione sicura attraverso la rete.</a:t>
            </a:r>
          </a:p>
          <a:p>
            <a:pPr marL="307993" indent="-307993">
              <a:buFont typeface="+mj-lt"/>
              <a:buAutoNum type="arabicPeriod"/>
            </a:pPr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attraverso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Questa tipologia di connessione è utilizzata per: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Device industriali che usano particolari protocolli (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CoAP5, OPC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Dispositivi con comunicazione a corto raggio (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Bluetooth, ZigBee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47543" lvl="1" indent="-273771">
              <a:buFont typeface="Arial" panose="020B0604020202020204" pitchFamily="34" charset="0"/>
              <a:buChar char="•"/>
            </a:pP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Device non in grado di stabilire una connessione di tipo TLS/SSL oppure device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non IP-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23202"/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Il field gateway può eseguire anche operazioni di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aggregazione dei dati 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prima di inviarli al Cloud Gateway.</a:t>
            </a:r>
          </a:p>
          <a:p>
            <a:pPr marL="323202"/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 startAt="3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attraverso un Custom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Questa tipologia di connessione è utile nel caso di device che utilizzano un protocollo non supportato dal 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Gateway e che necessitano di un operazione di 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“trasformazione” del protocollo 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oppure per aggiungere delle operazione di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pre-processamento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sui dati prima di inviarli al </a:t>
            </a:r>
            <a:r>
              <a:rPr lang="it-IT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 Gateway.</a:t>
            </a:r>
          </a:p>
          <a:p>
            <a:pPr marL="307993" indent="-307993">
              <a:buFont typeface="+mj-lt"/>
              <a:buAutoNum type="arabicPeriod" startAt="3"/>
            </a:pPr>
            <a:endParaRPr lang="it-IT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07993" indent="-307993">
              <a:buFont typeface="+mj-lt"/>
              <a:buAutoNum type="arabicPeriod" startAt="4"/>
            </a:pP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Connessione tra un </a:t>
            </a:r>
            <a:r>
              <a:rPr lang="it-IT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 gateway e un custom gateway:</a:t>
            </a:r>
            <a:b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it-IT" sz="1400" dirty="0">
                <a:latin typeface="Segoe UI" panose="020B0502040204020203" pitchFamily="34" charset="0"/>
                <a:cs typeface="Segoe UI" panose="020B0502040204020203" pitchFamily="34" charset="0"/>
              </a:rPr>
              <a:t>Questo scenario può avere senso, ad esempio, se si desidera ottenere I benefici del Field Gateway e del Custom Gateway (aggregazione, adattamento del protocollo, etc., etc.) utilizzando, ad esempio una comunicazione VPN.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365"/>
          </a:xfrm>
        </p:spPr>
        <p:txBody>
          <a:bodyPr>
            <a:normAutofit fontScale="90000"/>
          </a:bodyPr>
          <a:lstStyle/>
          <a:p>
            <a:r>
              <a:rPr lang="it-IT" dirty="0"/>
              <a:t>Connettere i device</a:t>
            </a:r>
          </a:p>
        </p:txBody>
      </p:sp>
    </p:spTree>
    <p:extLst>
      <p:ext uri="{BB962C8B-B14F-4D97-AF65-F5344CB8AC3E}">
        <p14:creationId xmlns:p14="http://schemas.microsoft.com/office/powerpoint/2010/main" val="19850014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865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i protocolli</a:t>
            </a:r>
          </a:p>
        </p:txBody>
      </p:sp>
      <p:pic>
        <p:nvPicPr>
          <p:cNvPr id="5" name="Picture 2" descr="Hub IoT di Azure come gateway cloud in una soluzione Internet delle c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73" y="1138990"/>
            <a:ext cx="6899654" cy="479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573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Sicurezza</a:t>
            </a:r>
          </a:p>
        </p:txBody>
      </p:sp>
      <p:sp>
        <p:nvSpPr>
          <p:cNvPr id="2" name="Rettangolo 1"/>
          <p:cNvSpPr/>
          <p:nvPr/>
        </p:nvSpPr>
        <p:spPr>
          <a:xfrm>
            <a:off x="561108" y="1138990"/>
            <a:ext cx="1144039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Identity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devices </a:t>
            </a:r>
            <a:r>
              <a:rPr lang="it-IT" sz="2800" dirty="0" err="1"/>
              <a:t>registry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provisioning</a:t>
            </a:r>
            <a:r>
              <a:rPr lang="it-IT" sz="2800" dirty="0"/>
              <a:t> </a:t>
            </a:r>
            <a:r>
              <a:rPr lang="it-IT" sz="2800" dirty="0" err="1"/>
              <a:t>APIs</a:t>
            </a:r>
            <a:r>
              <a:rPr lang="it-IT" sz="2800" dirty="0"/>
              <a:t> (creazione, cancellazione, ...)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/>
              <a:t>monitoring (stato della connessione, ...)</a:t>
            </a:r>
          </a:p>
          <a:p>
            <a:pPr lvl="1"/>
            <a:endParaRPr lang="it-IT" sz="2800" dirty="0"/>
          </a:p>
          <a:p>
            <a:r>
              <a:rPr lang="it-IT" sz="2800" dirty="0" err="1"/>
              <a:t>Authentication</a:t>
            </a:r>
            <a:endParaRPr lang="it-IT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permission</a:t>
            </a:r>
            <a:r>
              <a:rPr lang="it-IT" sz="2800" dirty="0"/>
              <a:t> (r-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registry</a:t>
            </a:r>
            <a:r>
              <a:rPr lang="it-IT" sz="2800" dirty="0"/>
              <a:t>, r/w </a:t>
            </a:r>
            <a:r>
              <a:rPr lang="it-IT" sz="2800" dirty="0" err="1"/>
              <a:t>registry</a:t>
            </a:r>
            <a:r>
              <a:rPr lang="it-IT" sz="2800" dirty="0"/>
              <a:t>, device, service)</a:t>
            </a:r>
          </a:p>
          <a:p>
            <a:pPr lvl="1"/>
            <a:endParaRPr lang="it-IT" sz="2800" dirty="0"/>
          </a:p>
          <a:p>
            <a:r>
              <a:rPr lang="it-IT" sz="2800" dirty="0"/>
              <a:t>Security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encrypted</a:t>
            </a:r>
            <a:r>
              <a:rPr lang="it-IT" sz="2800" dirty="0"/>
              <a:t> </a:t>
            </a:r>
            <a:r>
              <a:rPr lang="it-IT" sz="2800" dirty="0" err="1"/>
              <a:t>channel</a:t>
            </a:r>
            <a:r>
              <a:rPr lang="it-IT" sz="2800" dirty="0"/>
              <a:t> </a:t>
            </a:r>
            <a:r>
              <a:rPr lang="it-IT" sz="2800" dirty="0">
                <a:sym typeface="Wingdings" panose="05000000000000000000" pitchFamily="2" charset="2"/>
              </a:rPr>
              <a:t> SSL/TLS </a:t>
            </a:r>
            <a:r>
              <a:rPr lang="it-IT" sz="2800" dirty="0" err="1">
                <a:sym typeface="Wingdings" panose="05000000000000000000" pitchFamily="2" charset="2"/>
              </a:rPr>
              <a:t>protocol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4073879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Protocolli disponibili (AMQP, MQTT, HTTP)</a:t>
            </a:r>
          </a:p>
        </p:txBody>
      </p:sp>
      <p:sp>
        <p:nvSpPr>
          <p:cNvPr id="2" name="Rettangolo 1"/>
          <p:cNvSpPr/>
          <p:nvPr/>
        </p:nvSpPr>
        <p:spPr>
          <a:xfrm>
            <a:off x="271895" y="1300091"/>
            <a:ext cx="11648209" cy="4059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IoTHub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prevede la possibilità di utilizzo di tre protocolli nativi: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 v3.1.1 o MQTT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v1.0 o AMQP su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 v1.1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 (o via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quando la connessione è associata a un singolo dispositivo, ognuno con le sue credenziali sulla stessa connessione TLS.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Supporta il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server.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Consigliato per dispositivi con risorse ridotte perché hanno un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basso.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(o via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WebSockets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per sfruttare il vantaggio della connessione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multiplexing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 dispositivi. Possibile connettere più dispositivi con la stessa connessione TLS. Supporta il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usato per i dispositivi che non supportano altri protocolli.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offre un modo efficiente per implementare il </a:t>
            </a: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del server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poiché viene eseguito un polling per i messaggi da cloud a dispositivo. Consigliato per dispositivi con risorse ridotte perché hanno un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payload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basso.</a:t>
            </a:r>
          </a:p>
        </p:txBody>
      </p:sp>
    </p:spTree>
    <p:extLst>
      <p:ext uri="{BB962C8B-B14F-4D97-AF65-F5344CB8AC3E}">
        <p14:creationId xmlns:p14="http://schemas.microsoft.com/office/powerpoint/2010/main" val="397567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AMQP vs MQTT vs HTTP</a:t>
            </a:r>
          </a:p>
        </p:txBody>
      </p:sp>
      <p:sp>
        <p:nvSpPr>
          <p:cNvPr id="2" name="Rettangolo 1"/>
          <p:cNvSpPr/>
          <p:nvPr/>
        </p:nvSpPr>
        <p:spPr>
          <a:xfrm>
            <a:off x="93516" y="2190655"/>
            <a:ext cx="4135584" cy="2602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scelta dei </a:t>
            </a:r>
            <a:r>
              <a:rPr lang="it-IT" sz="2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protocoli</a:t>
            </a: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dipende dallo scenario.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Ogni protocollo ha le sue caratteristiche che devono essere sfruttate al meglio.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un sistema complesso si possono usare più protocolli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r="5405" b="1762"/>
          <a:stretch/>
        </p:blipFill>
        <p:spPr>
          <a:xfrm>
            <a:off x="4374572" y="1138990"/>
            <a:ext cx="6546274" cy="47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Introduzione ad </a:t>
            </a:r>
            <a:r>
              <a:rPr lang="it-IT" dirty="0" err="1"/>
              <a:t>IoTHub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8405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Device to cloud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524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845" r="6774" b="33044"/>
          <a:stretch/>
        </p:blipFill>
        <p:spPr bwMode="auto">
          <a:xfrm>
            <a:off x="976745" y="1350818"/>
            <a:ext cx="10287000" cy="42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 rot="5400000">
            <a:off x="10946184" y="446007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Registry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 rot="16200000">
            <a:off x="-572731" y="3074479"/>
            <a:ext cx="27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Device</a:t>
            </a:r>
          </a:p>
        </p:txBody>
      </p:sp>
      <p:sp>
        <p:nvSpPr>
          <p:cNvPr id="6" name="CasellaDiTesto 5"/>
          <p:cNvSpPr txBox="1"/>
          <p:nvPr/>
        </p:nvSpPr>
        <p:spPr>
          <a:xfrm rot="5400000">
            <a:off x="10584097" y="2664038"/>
            <a:ext cx="190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Cloud</a:t>
            </a:r>
          </a:p>
        </p:txBody>
      </p:sp>
      <p:sp>
        <p:nvSpPr>
          <p:cNvPr id="3" name="Rettangolo con angoli arrotondati 2"/>
          <p:cNvSpPr/>
          <p:nvPr/>
        </p:nvSpPr>
        <p:spPr>
          <a:xfrm>
            <a:off x="976746" y="1444336"/>
            <a:ext cx="2421082" cy="3179619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510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Ciclo di vita di un messaggio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21" y="1358606"/>
            <a:ext cx="9289157" cy="43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64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Twins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49" y="1052121"/>
            <a:ext cx="9763702" cy="48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6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Upload Notification</a:t>
            </a:r>
          </a:p>
        </p:txBody>
      </p:sp>
      <p:pic>
        <p:nvPicPr>
          <p:cNvPr id="3" name="Picture 2" descr="Abilitazione di notifiche file nel porta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828" y="1138990"/>
            <a:ext cx="5228344" cy="482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189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Nuget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62062"/>
            <a:ext cx="7239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8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8800" dirty="0"/>
              <a:t>DEMO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4800" dirty="0"/>
              <a:t>Code: UWP – D2C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506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Cloud to device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6967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In concreto</a:t>
            </a:r>
          </a:p>
        </p:txBody>
      </p:sp>
      <p:pic>
        <p:nvPicPr>
          <p:cNvPr id="4098" name="Picture 2" descr="Endpoint hub 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4845" r="6774" b="33044"/>
          <a:stretch/>
        </p:blipFill>
        <p:spPr bwMode="auto">
          <a:xfrm>
            <a:off x="976745" y="1350818"/>
            <a:ext cx="10287000" cy="420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/>
          <p:cNvSpPr txBox="1"/>
          <p:nvPr/>
        </p:nvSpPr>
        <p:spPr>
          <a:xfrm rot="5400000">
            <a:off x="10946184" y="4460071"/>
            <a:ext cx="1184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Registry</a:t>
            </a:r>
            <a:endParaRPr lang="it-IT" b="1" dirty="0"/>
          </a:p>
        </p:txBody>
      </p:sp>
      <p:sp>
        <p:nvSpPr>
          <p:cNvPr id="5" name="CasellaDiTesto 4"/>
          <p:cNvSpPr txBox="1"/>
          <p:nvPr/>
        </p:nvSpPr>
        <p:spPr>
          <a:xfrm rot="16200000">
            <a:off x="-572731" y="3074479"/>
            <a:ext cx="272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Device</a:t>
            </a:r>
          </a:p>
        </p:txBody>
      </p:sp>
      <p:sp>
        <p:nvSpPr>
          <p:cNvPr id="6" name="CasellaDiTesto 5"/>
          <p:cNvSpPr txBox="1"/>
          <p:nvPr/>
        </p:nvSpPr>
        <p:spPr>
          <a:xfrm rot="5400000">
            <a:off x="10584097" y="2664038"/>
            <a:ext cx="1908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Cloud</a:t>
            </a:r>
          </a:p>
        </p:txBody>
      </p:sp>
      <p:sp>
        <p:nvSpPr>
          <p:cNvPr id="3" name="Rettangolo con angoli arrotondati 2"/>
          <p:cNvSpPr/>
          <p:nvPr/>
        </p:nvSpPr>
        <p:spPr>
          <a:xfrm>
            <a:off x="8582891" y="1894335"/>
            <a:ext cx="2770908" cy="190873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/>
          <p:cNvSpPr/>
          <p:nvPr/>
        </p:nvSpPr>
        <p:spPr>
          <a:xfrm>
            <a:off x="8582890" y="3937880"/>
            <a:ext cx="2770909" cy="1226402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967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Nuget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27121"/>
          <a:stretch/>
        </p:blipFill>
        <p:spPr>
          <a:xfrm>
            <a:off x="903613" y="1061123"/>
            <a:ext cx="10384773" cy="4913649"/>
          </a:xfrm>
          <a:prstGeom prst="rect">
            <a:avLst/>
          </a:prstGeom>
        </p:spPr>
      </p:pic>
      <p:sp>
        <p:nvSpPr>
          <p:cNvPr id="5" name="Rettangolo con angoli arrotondati 4"/>
          <p:cNvSpPr/>
          <p:nvPr/>
        </p:nvSpPr>
        <p:spPr>
          <a:xfrm>
            <a:off x="9019309" y="4066034"/>
            <a:ext cx="2358241" cy="1908738"/>
          </a:xfrm>
          <a:prstGeom prst="round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61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</a:t>
            </a:r>
            <a:r>
              <a:rPr lang="it-IT" dirty="0" err="1"/>
              <a:t>perchè</a:t>
            </a:r>
            <a:r>
              <a:rPr lang="it-IT" dirty="0"/>
              <a:t>?</a:t>
            </a:r>
          </a:p>
        </p:txBody>
      </p:sp>
      <p:pic>
        <p:nvPicPr>
          <p:cNvPr id="3" name="Picture 2" descr="Grafico dei principi di gestione dei dispositiv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7" y="1762137"/>
            <a:ext cx="10960204" cy="334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17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272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Strumenti - Device Explorer</a:t>
            </a:r>
          </a:p>
        </p:txBody>
      </p:sp>
      <p:sp>
        <p:nvSpPr>
          <p:cNvPr id="3" name="Rettangolo 2"/>
          <p:cNvSpPr/>
          <p:nvPr/>
        </p:nvSpPr>
        <p:spPr>
          <a:xfrm>
            <a:off x="262646" y="1280734"/>
            <a:ext cx="50367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Configure</a:t>
            </a:r>
            <a:r>
              <a:rPr lang="it-IT" sz="2400" dirty="0"/>
              <a:t> an IoT </a:t>
            </a:r>
            <a:r>
              <a:rPr lang="it-IT" sz="2400" dirty="0" err="1"/>
              <a:t>Hub</a:t>
            </a:r>
            <a:r>
              <a:rPr lang="it-IT" sz="2400" dirty="0"/>
              <a:t>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Manage</a:t>
            </a:r>
            <a:r>
              <a:rPr lang="it-IT" sz="2400" dirty="0"/>
              <a:t>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List </a:t>
            </a:r>
            <a:r>
              <a:rPr lang="it-IT" sz="2400" dirty="0" err="1"/>
              <a:t>registered</a:t>
            </a:r>
            <a:r>
              <a:rPr lang="it-IT" sz="2400" dirty="0"/>
              <a:t>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Create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Update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Delete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SAS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Get</a:t>
            </a:r>
            <a:r>
              <a:rPr lang="it-IT" sz="2400" dirty="0"/>
              <a:t> device connection </a:t>
            </a:r>
            <a:r>
              <a:rPr lang="it-IT" sz="2400" dirty="0" err="1"/>
              <a:t>string</a:t>
            </a:r>
            <a:r>
              <a:rPr lang="it-IT" sz="2400" dirty="0"/>
              <a:t> 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Monitor device-to-cloud </a:t>
            </a:r>
            <a:r>
              <a:rPr lang="it-IT" sz="2400" dirty="0" err="1"/>
              <a:t>events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Send</a:t>
            </a:r>
            <a:r>
              <a:rPr lang="it-IT" sz="2400" dirty="0"/>
              <a:t> cloud-to-device </a:t>
            </a:r>
            <a:r>
              <a:rPr lang="it-IT" sz="2400" dirty="0" err="1"/>
              <a:t>messages</a:t>
            </a:r>
            <a:endParaRPr lang="it-IT" sz="2400" dirty="0"/>
          </a:p>
        </p:txBody>
      </p:sp>
      <p:pic>
        <p:nvPicPr>
          <p:cNvPr id="5" name="Picture 2" descr="https://github.com/Azure/azure-iot-sdk-csharp/raw/master/tools/DeviceExplorer/doc/media/device_explorer/iotgetstar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7" y="887378"/>
            <a:ext cx="3622963" cy="457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62646" y="5459741"/>
            <a:ext cx="11631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https://github.com/Azure/azure-iot-sdk-csharp/tree/master/tools/DeviceExplorer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1851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Riferimenti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519545" y="1215736"/>
            <a:ext cx="1115983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C# SDK Code: </a:t>
            </a:r>
            <a:r>
              <a:rPr lang="it-IT" sz="2000" dirty="0">
                <a:hlinkClick r:id="rId2"/>
              </a:rPr>
              <a:t>https://github.com/Azure/azure-iot-sdk-csharp</a:t>
            </a:r>
          </a:p>
          <a:p>
            <a:r>
              <a:rPr lang="it-IT" sz="2000" dirty="0" err="1"/>
              <a:t>AspItalia</a:t>
            </a:r>
            <a:r>
              <a:rPr lang="it-IT" sz="2000" dirty="0"/>
              <a:t> </a:t>
            </a:r>
            <a:r>
              <a:rPr lang="it-IT" sz="2000" dirty="0" err="1"/>
              <a:t>article</a:t>
            </a:r>
            <a:r>
              <a:rPr lang="it-IT" sz="2000" dirty="0"/>
              <a:t>: </a:t>
            </a:r>
            <a:r>
              <a:rPr lang="it-IT" sz="2000" dirty="0">
                <a:hlinkClick r:id="rId3"/>
              </a:rPr>
              <a:t>http://www.windowsazureitalia.com/articoli/microsoft-azure/gestione-dispositivi-azure-iot-hub.aspx</a:t>
            </a:r>
            <a:br>
              <a:rPr lang="it-IT" sz="2000" dirty="0"/>
            </a:br>
            <a:r>
              <a:rPr lang="it-IT" sz="2000" dirty="0" err="1"/>
              <a:t>Many</a:t>
            </a:r>
            <a:r>
              <a:rPr lang="it-IT" sz="2000" dirty="0"/>
              <a:t> post on </a:t>
            </a:r>
            <a:r>
              <a:rPr lang="it-IT" sz="2000" dirty="0" err="1"/>
              <a:t>Azure</a:t>
            </a:r>
            <a:r>
              <a:rPr lang="it-IT" sz="2000" dirty="0"/>
              <a:t> </a:t>
            </a:r>
            <a:r>
              <a:rPr lang="it-IT" sz="2000" dirty="0" err="1"/>
              <a:t>IoTHub</a:t>
            </a:r>
            <a:r>
              <a:rPr lang="it-IT" sz="2000" dirty="0"/>
              <a:t>: </a:t>
            </a:r>
            <a:r>
              <a:rPr lang="it-IT" sz="2000" dirty="0">
                <a:hlinkClick r:id="rId4"/>
              </a:rPr>
              <a:t>https://paolopatierno.wordpress.com/</a:t>
            </a:r>
            <a:br>
              <a:rPr lang="it-IT" sz="2000" dirty="0"/>
            </a:br>
            <a:r>
              <a:rPr lang="it-IT" sz="2000" dirty="0" err="1"/>
              <a:t>Azure</a:t>
            </a:r>
            <a:r>
              <a:rPr lang="it-IT" sz="2000" dirty="0"/>
              <a:t> </a:t>
            </a:r>
            <a:r>
              <a:rPr lang="it-IT" sz="2000" dirty="0" err="1"/>
              <a:t>documentation</a:t>
            </a:r>
            <a:r>
              <a:rPr lang="it-IT" sz="2000" dirty="0"/>
              <a:t> </a:t>
            </a:r>
            <a:r>
              <a:rPr lang="it-IT" sz="2000" dirty="0" err="1"/>
              <a:t>IoTHub</a:t>
            </a:r>
            <a:r>
              <a:rPr lang="it-IT" sz="2000" dirty="0"/>
              <a:t>: </a:t>
            </a:r>
            <a:r>
              <a:rPr lang="it-IT" sz="2000" dirty="0">
                <a:hlinkClick r:id="rId5"/>
              </a:rPr>
              <a:t>https://docs.microsoft.com/it-it/azure/iot-hub</a:t>
            </a:r>
            <a:r>
              <a:rPr lang="it-IT" sz="2000" dirty="0"/>
              <a:t> </a:t>
            </a:r>
            <a:br>
              <a:rPr lang="it-IT" sz="2000" dirty="0"/>
            </a:br>
            <a:r>
              <a:rPr lang="it-IT" sz="2000" dirty="0"/>
              <a:t>Windows IoT: </a:t>
            </a:r>
            <a:r>
              <a:rPr lang="it-IT" sz="2000" dirty="0">
                <a:hlinkClick r:id="rId6"/>
              </a:rPr>
              <a:t>https://developer.microsoft.com/it-it/windows/iot</a:t>
            </a:r>
            <a:endParaRPr lang="it-IT" sz="2000" dirty="0"/>
          </a:p>
          <a:p>
            <a:r>
              <a:rPr lang="it-IT" sz="2000" dirty="0" err="1"/>
              <a:t>Raspberry</a:t>
            </a:r>
            <a:r>
              <a:rPr lang="it-IT" sz="2000" dirty="0"/>
              <a:t> : </a:t>
            </a:r>
            <a:r>
              <a:rPr lang="it-IT" sz="2000" dirty="0">
                <a:hlinkClick r:id="rId7"/>
              </a:rPr>
              <a:t>https://www.raspberrypi.org/</a:t>
            </a:r>
            <a:r>
              <a:rPr lang="it-IT" sz="2000" dirty="0"/>
              <a:t> </a:t>
            </a:r>
          </a:p>
          <a:p>
            <a:r>
              <a:rPr lang="it-IT" sz="2000" dirty="0" err="1"/>
              <a:t>Raspberry</a:t>
            </a:r>
            <a:r>
              <a:rPr lang="it-IT" sz="2000" dirty="0"/>
              <a:t> </a:t>
            </a:r>
            <a:r>
              <a:rPr lang="it-IT" sz="2000" dirty="0" err="1"/>
              <a:t>spec</a:t>
            </a:r>
            <a:r>
              <a:rPr lang="it-IT" sz="2000" dirty="0"/>
              <a:t>: </a:t>
            </a:r>
            <a:r>
              <a:rPr lang="it-IT" sz="2000" dirty="0">
                <a:hlinkClick r:id="rId8"/>
              </a:rPr>
              <a:t>https://www.raspberrypi.org/products/raspberry-pi-3-model-b/</a:t>
            </a:r>
            <a:endParaRPr lang="it-IT" sz="2000" dirty="0"/>
          </a:p>
          <a:p>
            <a:r>
              <a:rPr lang="it-IT" sz="2000" dirty="0"/>
              <a:t>User Voice: </a:t>
            </a:r>
            <a:r>
              <a:rPr lang="it-IT" sz="2000" dirty="0">
                <a:hlinkClick r:id="rId9"/>
              </a:rPr>
              <a:t>https://feedback.azure.com/forums/321918-azure-iot/</a:t>
            </a:r>
            <a:br>
              <a:rPr lang="it-IT" sz="2000" dirty="0"/>
            </a:br>
            <a:r>
              <a:rPr lang="it-IT" sz="2000" dirty="0"/>
              <a:t>Device Management </a:t>
            </a:r>
            <a:r>
              <a:rPr lang="it-IT" sz="2000" dirty="0" err="1"/>
              <a:t>Patterns</a:t>
            </a:r>
            <a:r>
              <a:rPr lang="it-IT" sz="2000" dirty="0"/>
              <a:t>: </a:t>
            </a:r>
            <a:r>
              <a:rPr lang="it-IT" sz="2000" dirty="0">
                <a:hlinkClick r:id="rId10"/>
              </a:rPr>
              <a:t>https://docs.microsoft.com/en-us/azure/iot-hub/iot-hub-device-management-overview</a:t>
            </a:r>
            <a:endParaRPr lang="it-IT" sz="2000" dirty="0"/>
          </a:p>
          <a:p>
            <a:r>
              <a:rPr lang="it-IT" sz="2000" dirty="0"/>
              <a:t>Vision IoT: </a:t>
            </a:r>
            <a:r>
              <a:rPr lang="it-IT" sz="2000" dirty="0">
                <a:hlinkClick r:id="rId11"/>
              </a:rPr>
              <a:t>https://myignite.microsoft.com/videos/2905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4517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Risultati immagi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99" y="4364582"/>
            <a:ext cx="728551" cy="59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Risultati immagin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58" y="4190659"/>
            <a:ext cx="885855" cy="88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pbs.twimg.com/profile_images/601810762823180288/T1e9-_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11" y="4311236"/>
            <a:ext cx="644703" cy="64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1776176" y="4984718"/>
            <a:ext cx="2079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@ATosato86 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092252" y="4984718"/>
            <a:ext cx="2121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dirty="0"/>
              <a:t>andreatosato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7726201" y="4955939"/>
            <a:ext cx="4133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andrea.tosato@hotmail.it</a:t>
            </a:r>
          </a:p>
        </p:txBody>
      </p:sp>
      <p:pic>
        <p:nvPicPr>
          <p:cNvPr id="8" name="Picture 2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4" t="2034" r="23516"/>
          <a:stretch/>
        </p:blipFill>
        <p:spPr bwMode="auto">
          <a:xfrm>
            <a:off x="6469999" y="4297284"/>
            <a:ext cx="667096" cy="65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591734" y="5724735"/>
            <a:ext cx="11098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400" dirty="0">
                <a:hlinkClick r:id="rId6"/>
              </a:rPr>
              <a:t>https://github.com/andreatosato/AzureIoTHub</a:t>
            </a:r>
            <a:r>
              <a:rPr lang="it-IT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1277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Altre funzionalità interessanti</a:t>
            </a:r>
          </a:p>
        </p:txBody>
      </p:sp>
      <p:sp>
        <p:nvSpPr>
          <p:cNvPr id="3" name="Rettangolo 2"/>
          <p:cNvSpPr/>
          <p:nvPr/>
        </p:nvSpPr>
        <p:spPr>
          <a:xfrm>
            <a:off x="1734433" y="2244438"/>
            <a:ext cx="87231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solidFill>
                  <a:srgbClr val="222222"/>
                </a:solidFill>
                <a:effectLst/>
              </a:rPr>
              <a:t>Riavvio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Ripristino delle impostazioni predefinite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Configurazione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Aggiornamento del firmware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Creazione di report sull'avanzamento e sullo stato</a:t>
            </a:r>
          </a:p>
        </p:txBody>
      </p:sp>
    </p:spTree>
    <p:extLst>
      <p:ext uri="{BB962C8B-B14F-4D97-AF65-F5344CB8AC3E}">
        <p14:creationId xmlns:p14="http://schemas.microsoft.com/office/powerpoint/2010/main" val="3146040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Gateway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8" y="1399251"/>
            <a:ext cx="10902903" cy="43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09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3" y="1510072"/>
            <a:ext cx="11146268" cy="421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Entrambe le tipologie di gateway possono implementare: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Aggregare i dati prima di inviarli al Cloud Gateway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Eseguire conversioni di protocollo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Il Field Gateway è un componente installato «sul campo»: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Recuperare informazioni da device locali che non sono IP-Capable e trasmetterle al Cloud Gateway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Comandare device locali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Fornire le funzionalità di provisioning per i device ad esso connessi</a:t>
            </a:r>
          </a:p>
          <a:p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Un Field Gateway </a:t>
            </a:r>
            <a:r>
              <a:rPr lang="it-IT" sz="1916" b="1" dirty="0"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 è un router, ha un ruolo attivo nella soluzione.</a:t>
            </a:r>
          </a:p>
          <a:p>
            <a:endParaRPr lang="it-IT" sz="1916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916" dirty="0">
                <a:latin typeface="Segoe UI" panose="020B0502040204020203" pitchFamily="34" charset="0"/>
                <a:cs typeface="Segoe UI" panose="020B0502040204020203" pitchFamily="34" charset="0"/>
              </a:rPr>
              <a:t>E’ necessario prestare particolare attenzione a non appesantire l’utilizzo del Custom Cloud Gateway per non avere un collo di bottiglia nel sistema.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 &amp; Custom Cloud Gateway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902423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3" y="1510072"/>
            <a:ext cx="11146268" cy="434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 è un dispositivo o un software che permette di :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Recuperare informazioni da device locali che non sono IP-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Capable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e trasmetterle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Aggregare informazioni, ad esempio per ridurre il numero dei dati trasferiti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Eseguire delle conversioni di protocollo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Comandare device locali</a:t>
            </a:r>
          </a:p>
          <a:p>
            <a:pPr marL="410657" indent="-410657">
              <a:buFont typeface="Arial" panose="020B0604020202020204" pitchFamily="34" charset="0"/>
              <a:buChar char="•"/>
            </a:pP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Fornire le funzionalità di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provisioning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per i device ad esso connessi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Field Gateway </a:t>
            </a:r>
            <a:r>
              <a:rPr lang="it-IT" sz="2765" b="1" dirty="0">
                <a:latin typeface="Segoe UI" panose="020B0502040204020203" pitchFamily="34" charset="0"/>
                <a:cs typeface="Segoe UI" panose="020B0502040204020203" pitchFamily="34" charset="0"/>
              </a:rPr>
              <a:t>NON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è un router, ha un ruolo attivo nella soluzione.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Gateway &amp; Custom Cloud Gateway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449207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17694" y="1208736"/>
            <a:ext cx="11146268" cy="477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Un custom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 permette di adattare il protocollo dei messaggi da e per i device prima che questi arrivino al </a:t>
            </a:r>
            <a:r>
              <a:rPr lang="it-IT" sz="2765" dirty="0" err="1"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Gateway.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Inoltre possono essere implementate anche politiche di trasformazione dei messaggi o compressione/decompressione degli stessi.</a:t>
            </a:r>
          </a:p>
          <a:p>
            <a:endParaRPr lang="it-IT" sz="2765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E’ necessario prestare particolare attenzione a non appesantire l’utilizzo del Custom Gateway poiché, di norma, i dati provenienti dai device dovrebbero essere </a:t>
            </a:r>
            <a:r>
              <a:rPr lang="it-IT" sz="2765" i="1" dirty="0">
                <a:latin typeface="Segoe UI" panose="020B0502040204020203" pitchFamily="34" charset="0"/>
                <a:cs typeface="Segoe UI" panose="020B0502040204020203" pitchFamily="34" charset="0"/>
              </a:rPr>
              <a:t>«ingeriti»</a:t>
            </a:r>
            <a:r>
              <a:rPr lang="it-IT" sz="2765" dirty="0">
                <a:latin typeface="Segoe UI" panose="020B0502040204020203" pitchFamily="34" charset="0"/>
                <a:cs typeface="Segoe UI" panose="020B0502040204020203" pitchFamily="34" charset="0"/>
              </a:rPr>
              <a:t> il più velocemente possibile dal sistema.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cloud gateway 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562017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/>
          <p:cNvSpPr txBox="1"/>
          <p:nvPr/>
        </p:nvSpPr>
        <p:spPr>
          <a:xfrm>
            <a:off x="607304" y="1510072"/>
            <a:ext cx="6917922" cy="464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Identity Store: 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Identity Authority: 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è l’autority per tutti i device del sistema. Memorizza le informazioni necessarie alla validazione dei device 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</a:t>
            </a:r>
            <a:r>
              <a:rPr lang="it-IT" sz="1557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 Store: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è una sorta di «pagine gialle» dei device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configuratri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e presenti nel sistema. A differenza dell’Identity Store, che contiene informazioni relative alla parte di autenticazione, il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Store contiene metadati relativi ai device (ad esempio targa e modello di un veicolo è un metadato mentre la  sua posizione corrente è un dato operativo)</a:t>
            </a:r>
          </a:p>
          <a:p>
            <a:pPr marL="273771" indent="-273771">
              <a:buFont typeface="Arial" panose="020B0604020202020204" pitchFamily="34" charset="0"/>
              <a:buChar char="•"/>
            </a:pPr>
            <a:endParaRPr lang="it-IT" sz="1557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</a:t>
            </a:r>
            <a:r>
              <a:rPr lang="it-IT" sz="1557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Provisioning</a:t>
            </a:r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 API: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insieme di API che consentono ad un device di «presentarsi» al sistema, farsi riconoscere ed aggiornare i propri metadati.</a:t>
            </a:r>
            <a:b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1557" b="1" dirty="0">
                <a:latin typeface="Segoe UI" panose="020B0502040204020203" pitchFamily="34" charset="0"/>
                <a:cs typeface="Segoe UI" panose="020B0502040204020203" pitchFamily="34" charset="0"/>
              </a:rPr>
              <a:t>Device State 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: è lo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che contiene I dati operative di un device (posizione corrente di un veicolo, temperature di una stanza, etc.,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). Ogni record presente nel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registry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, generalmente ha uno o più equivalenti record nello state </a:t>
            </a:r>
            <a:r>
              <a:rPr lang="it-IT" sz="1557" dirty="0" err="1">
                <a:latin typeface="Segoe UI" panose="020B0502040204020203" pitchFamily="34" charset="0"/>
                <a:cs typeface="Segoe UI" panose="020B0502040204020203" pitchFamily="34" charset="0"/>
              </a:rPr>
              <a:t>store</a:t>
            </a:r>
            <a:r>
              <a:rPr lang="it-IT" sz="1557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it-IT" sz="1557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25" y="2378947"/>
            <a:ext cx="4311019" cy="2076887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Identity, Provisioning and Store</a:t>
            </a:r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36391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Gestire il parco dei dispositivi</a:t>
            </a:r>
          </a:p>
        </p:txBody>
      </p:sp>
      <p:pic>
        <p:nvPicPr>
          <p:cNvPr id="3" name="Picture 2" descr="Le cinque fasi del ciclo di vita dei dispositivi Azure IoT: pianificazione, provisioning, configurazione, monitoraggio e riti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109" y="1138990"/>
            <a:ext cx="5843781" cy="48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68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Heartbeat</a:t>
            </a:r>
            <a:r>
              <a:rPr lang="it-IT" dirty="0"/>
              <a:t> dispositivo</a:t>
            </a:r>
          </a:p>
        </p:txBody>
      </p:sp>
      <p:sp>
        <p:nvSpPr>
          <p:cNvPr id="2" name="Rettangolo 1"/>
          <p:cNvSpPr/>
          <p:nvPr/>
        </p:nvSpPr>
        <p:spPr>
          <a:xfrm>
            <a:off x="332510" y="1259175"/>
            <a:ext cx="1159625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/>
              <a:t>Il registro delle identità dell'</a:t>
            </a:r>
            <a:r>
              <a:rPr lang="it-IT" sz="2000" dirty="0" err="1"/>
              <a:t>hub</a:t>
            </a:r>
            <a:r>
              <a:rPr lang="it-IT" sz="2000" dirty="0"/>
              <a:t> IoT contiene un campo denominato </a:t>
            </a:r>
            <a:r>
              <a:rPr lang="it-IT" sz="2000" b="1" dirty="0" err="1"/>
              <a:t>connectionState</a:t>
            </a:r>
            <a:r>
              <a:rPr lang="it-IT" sz="2000" dirty="0"/>
              <a:t>. </a:t>
            </a:r>
          </a:p>
          <a:p>
            <a:r>
              <a:rPr lang="it-IT" sz="2000" dirty="0"/>
              <a:t>Durante le fasi di sviluppo e debug, usare solo il campo </a:t>
            </a:r>
            <a:r>
              <a:rPr lang="it-IT" sz="2000" dirty="0" err="1"/>
              <a:t>connectionState</a:t>
            </a:r>
            <a:r>
              <a:rPr lang="it-IT" sz="2000" dirty="0"/>
              <a:t>. </a:t>
            </a:r>
          </a:p>
          <a:p>
            <a:endParaRPr lang="it-IT" sz="2000" dirty="0"/>
          </a:p>
          <a:p>
            <a:r>
              <a:rPr lang="it-IT" sz="2000" dirty="0"/>
              <a:t>Le soluzioni IoT non devono eseguire </a:t>
            </a:r>
            <a:r>
              <a:rPr lang="it-IT" sz="2000" dirty="0" err="1"/>
              <a:t>query</a:t>
            </a:r>
            <a:r>
              <a:rPr lang="it-IT" sz="2000" dirty="0"/>
              <a:t> sul campo </a:t>
            </a:r>
            <a:r>
              <a:rPr lang="it-IT" sz="2000" b="1" dirty="0" err="1"/>
              <a:t>connectionState</a:t>
            </a:r>
            <a:r>
              <a:rPr lang="it-IT" sz="2000" dirty="0"/>
              <a:t> in fase di esecuzione.</a:t>
            </a:r>
          </a:p>
          <a:p>
            <a:endParaRPr lang="it-IT" sz="2000" dirty="0"/>
          </a:p>
          <a:p>
            <a:r>
              <a:rPr lang="it-IT" sz="2000" dirty="0"/>
              <a:t>Se la soluzione IoT deve essere in grado di stabilire se un dispositivo è connesso, in fase di esecuzione o con un'accuratezza maggiore di quella offerta dalla proprietà </a:t>
            </a:r>
            <a:r>
              <a:rPr lang="it-IT" sz="2000" dirty="0" err="1"/>
              <a:t>connectionState</a:t>
            </a:r>
            <a:r>
              <a:rPr lang="it-IT" sz="2000" dirty="0"/>
              <a:t>, è necessario implementare il modello di </a:t>
            </a:r>
            <a:r>
              <a:rPr lang="it-IT" sz="2000" b="1" dirty="0" err="1"/>
              <a:t>heartbeat</a:t>
            </a:r>
            <a:r>
              <a:rPr lang="it-IT" sz="2000" dirty="0"/>
              <a:t>.</a:t>
            </a:r>
          </a:p>
          <a:p>
            <a:r>
              <a:rPr lang="it-IT" sz="2000" dirty="0"/>
              <a:t>Nel modello di </a:t>
            </a:r>
            <a:r>
              <a:rPr lang="it-IT" sz="2000" dirty="0" err="1"/>
              <a:t>heartbeat</a:t>
            </a:r>
            <a:r>
              <a:rPr lang="it-IT" sz="2000" dirty="0"/>
              <a:t> </a:t>
            </a:r>
            <a:r>
              <a:rPr lang="it-IT" sz="2000" b="1" dirty="0"/>
              <a:t>il dispositivo invia messaggi da dispositivo a cloud almeno una volta ogni intervallo di tempo stabilito</a:t>
            </a:r>
            <a:r>
              <a:rPr lang="it-IT" sz="2000" dirty="0"/>
              <a:t>, ad esempio almeno una volta ogni ora. </a:t>
            </a:r>
            <a:br>
              <a:rPr lang="it-IT" sz="2000" dirty="0"/>
            </a:br>
            <a:r>
              <a:rPr lang="it-IT" sz="2000" dirty="0"/>
              <a:t>Di conseguenza, anche se in un dispositivo non sono presenti dati da inviare, viene comunque inviato un messaggio vuoto da dispositivo a cloud, in genere con una proprietà che lo identifica come </a:t>
            </a:r>
            <a:r>
              <a:rPr lang="it-IT" sz="2000" dirty="0" err="1"/>
              <a:t>heartbeat</a:t>
            </a:r>
            <a:r>
              <a:rPr lang="it-IT" sz="2000" dirty="0"/>
              <a:t>. </a:t>
            </a:r>
            <a:br>
              <a:rPr lang="it-IT" sz="2000" dirty="0"/>
            </a:br>
            <a:r>
              <a:rPr lang="it-IT" sz="2000" dirty="0"/>
              <a:t>Sul lato servizio, la soluzione gestisce una mappa con l'ultimo </a:t>
            </a:r>
            <a:r>
              <a:rPr lang="it-IT" sz="2000" dirty="0" err="1"/>
              <a:t>heartbeat</a:t>
            </a:r>
            <a:r>
              <a:rPr lang="it-IT" sz="2000" dirty="0"/>
              <a:t> ricevuto per ogni dispositivo e presuppone che sia presente un problema per un dispositivo se non riceve un messaggio di </a:t>
            </a:r>
            <a:r>
              <a:rPr lang="it-IT" sz="2000" dirty="0" err="1"/>
              <a:t>heartbeat</a:t>
            </a:r>
            <a:r>
              <a:rPr lang="it-IT" sz="2000" dirty="0"/>
              <a:t> entro il tempo previsto.</a:t>
            </a:r>
            <a:endParaRPr lang="it-IT" sz="2000" dirty="0">
              <a:solidFill>
                <a:srgbClr val="22222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612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MQTT</a:t>
            </a:r>
          </a:p>
        </p:txBody>
      </p:sp>
      <p:sp>
        <p:nvSpPr>
          <p:cNvPr id="2" name="Rettangolo 1"/>
          <p:cNvSpPr/>
          <p:nvPr/>
        </p:nvSpPr>
        <p:spPr>
          <a:xfrm>
            <a:off x="408708" y="4709272"/>
            <a:ext cx="113745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Broker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mediatore dei messaggi, colui che si fa carico di portare il flusso informativo dal pubblicatore del messaggio al sottoscrittore. </a:t>
            </a:r>
            <a:b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il soggetto che pubblica il messaggio. </a:t>
            </a:r>
            <a:b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Subscriber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il soggetto che si sottoscrive per l’ascolto dei messaggi da parte di un pubblicatore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446" y="936119"/>
            <a:ext cx="5962870" cy="36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4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AMQP</a:t>
            </a:r>
          </a:p>
        </p:txBody>
      </p:sp>
      <p:sp>
        <p:nvSpPr>
          <p:cNvPr id="2" name="Rettangolo 1"/>
          <p:cNvSpPr/>
          <p:nvPr/>
        </p:nvSpPr>
        <p:spPr>
          <a:xfrm>
            <a:off x="387926" y="5207869"/>
            <a:ext cx="1141614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AMQP è un protocollo che consente lo scambio di messaggi similmente al protocollo precedente ma il broker si dovrà preoccupare di inserire il messaggio in opportune code identificate da una particolare </a:t>
            </a:r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39" y="1410271"/>
            <a:ext cx="8323118" cy="33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2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l’infrastruttura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17" y="1137734"/>
            <a:ext cx="6988581" cy="48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6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 err="1"/>
              <a:t>IoTHub</a:t>
            </a:r>
            <a:r>
              <a:rPr lang="it-IT" dirty="0"/>
              <a:t>: in un contesto più ampio</a:t>
            </a:r>
          </a:p>
        </p:txBody>
      </p:sp>
      <p:pic>
        <p:nvPicPr>
          <p:cNvPr id="3" name="Picture 2" descr="Remote Monitoring preconfigured solution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02" y="1439072"/>
            <a:ext cx="11511996" cy="42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16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/>
          <a:lstStyle/>
          <a:p>
            <a:r>
              <a:rPr lang="it-IT" dirty="0"/>
              <a:t>Ambiente e linguaggi</a:t>
            </a:r>
          </a:p>
        </p:txBody>
      </p:sp>
      <p:sp>
        <p:nvSpPr>
          <p:cNvPr id="5" name="Cubo 4"/>
          <p:cNvSpPr/>
          <p:nvPr/>
        </p:nvSpPr>
        <p:spPr>
          <a:xfrm>
            <a:off x="5488259" y="2964481"/>
            <a:ext cx="1103972" cy="9707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 SDK</a:t>
            </a:r>
          </a:p>
        </p:txBody>
      </p:sp>
      <p:pic>
        <p:nvPicPr>
          <p:cNvPr id="2050" name="Picture 2" descr="https://azure.microsoft.com/svghandler/iot-hub/?width=600&amp;height=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65" y="4689613"/>
            <a:ext cx="2396584" cy="12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2 8"/>
          <p:cNvCxnSpPr>
            <a:stCxn id="5" idx="3"/>
            <a:endCxn id="2050" idx="0"/>
          </p:cNvCxnSpPr>
          <p:nvPr/>
        </p:nvCxnSpPr>
        <p:spPr>
          <a:xfrm flipH="1">
            <a:off x="5915257" y="3935218"/>
            <a:ext cx="3646" cy="75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/>
          <p:cNvSpPr/>
          <p:nvPr/>
        </p:nvSpPr>
        <p:spPr>
          <a:xfrm>
            <a:off x="374073" y="980747"/>
            <a:ext cx="4591945" cy="44225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 descr="https://upload.wikimedia.org/wikipedia/commons/thumb/3/35/Tux.svg/220px-Tux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0" y="1470517"/>
            <a:ext cx="1338387" cy="15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pbs.twimg.com/profile_images/571398080688181248/57UKydQ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t="25400" r="24576" b="22462"/>
          <a:stretch/>
        </p:blipFill>
        <p:spPr bwMode="auto">
          <a:xfrm>
            <a:off x="1959857" y="1635796"/>
            <a:ext cx="1571967" cy="160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www.efxkits.us/wp-content/uploads/2014/11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10" y="3320141"/>
            <a:ext cx="2296297" cy="84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e 18"/>
          <p:cNvSpPr/>
          <p:nvPr/>
        </p:nvSpPr>
        <p:spPr>
          <a:xfrm>
            <a:off x="7538536" y="328808"/>
            <a:ext cx="4478287" cy="43244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 descr="http://www.allafinedelpalo.it/wp-content/uploads/2016/06/1436439824nodejs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175" y="980747"/>
            <a:ext cx="1689409" cy="844705"/>
          </a:xfrm>
          <a:prstGeom prst="rect">
            <a:avLst/>
          </a:prstGeom>
          <a:noFill/>
        </p:spPr>
      </p:pic>
      <p:pic>
        <p:nvPicPr>
          <p:cNvPr id="2054" name="Picture 6" descr="http://pcsnetumbria.it/wp-content/uploads/2016/10/jav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220" y="1985540"/>
            <a:ext cx="1139112" cy="11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0/0e/Microsoft_.NET_logo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5" t="17746" r="6883" b="18282"/>
          <a:stretch/>
        </p:blipFill>
        <p:spPr bwMode="auto">
          <a:xfrm>
            <a:off x="8887522" y="2095064"/>
            <a:ext cx="1313951" cy="103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www.python.org/static/opengraph-icon-200x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051" y="3124652"/>
            <a:ext cx="870725" cy="8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06" y="1214348"/>
            <a:ext cx="880716" cy="880716"/>
          </a:xfrm>
          <a:prstGeom prst="rect">
            <a:avLst/>
          </a:prstGeom>
        </p:spPr>
      </p:pic>
      <p:cxnSp>
        <p:nvCxnSpPr>
          <p:cNvPr id="12" name="Connettore 2 11"/>
          <p:cNvCxnSpPr>
            <a:cxnSpLocks/>
            <a:stCxn id="10" idx="6"/>
            <a:endCxn id="5" idx="2"/>
          </p:cNvCxnSpPr>
          <p:nvPr/>
        </p:nvCxnSpPr>
        <p:spPr>
          <a:xfrm>
            <a:off x="4966018" y="3192010"/>
            <a:ext cx="522241" cy="379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cxnSpLocks/>
            <a:stCxn id="19" idx="2"/>
            <a:endCxn id="5" idx="5"/>
          </p:cNvCxnSpPr>
          <p:nvPr/>
        </p:nvCxnSpPr>
        <p:spPr>
          <a:xfrm flipH="1">
            <a:off x="6592231" y="2491052"/>
            <a:ext cx="946305" cy="83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https://www.apple.com/ac/structured-data/images/knowledge_graph_logo.png?2017032711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448" y="4119822"/>
            <a:ext cx="1143698" cy="114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www.disdette360.it/wp-content/uploads/2015/08/account-android-logo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6" t="9362" r="16845" b="7612"/>
          <a:stretch/>
        </p:blipFill>
        <p:spPr bwMode="auto">
          <a:xfrm>
            <a:off x="818834" y="3061089"/>
            <a:ext cx="1386783" cy="134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712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2268</Words>
  <Application>Microsoft Office PowerPoint</Application>
  <PresentationFormat>Widescreen</PresentationFormat>
  <Paragraphs>336</Paragraphs>
  <Slides>62</Slides>
  <Notes>12</Notes>
  <HiddenSlides>9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76" baseType="lpstr">
      <vt:lpstr>Arial</vt:lpstr>
      <vt:lpstr>Calibri</vt:lpstr>
      <vt:lpstr>Calibri Light</vt:lpstr>
      <vt:lpstr>Lucida Grande</vt:lpstr>
      <vt:lpstr>Myanmar Text</vt:lpstr>
      <vt:lpstr>Rajdhani</vt:lpstr>
      <vt:lpstr>Roboto</vt:lpstr>
      <vt:lpstr>Roboto Light</vt:lpstr>
      <vt:lpstr>Roboto Medium</vt:lpstr>
      <vt:lpstr>Segoe UI</vt:lpstr>
      <vt:lpstr>Symbol</vt:lpstr>
      <vt:lpstr>Times New Roman</vt:lpstr>
      <vt:lpstr>Wingdings</vt:lpstr>
      <vt:lpstr>1_Office Theme</vt:lpstr>
      <vt:lpstr>Presentazione standard di PowerPoint</vt:lpstr>
      <vt:lpstr>Andrea Tosato</vt:lpstr>
      <vt:lpstr>Presentazione standard di PowerPoint</vt:lpstr>
      <vt:lpstr>Introduzione ad IoTHub </vt:lpstr>
      <vt:lpstr>IoTHub: perchè?</vt:lpstr>
      <vt:lpstr>Gestire il parco dei dispositivi</vt:lpstr>
      <vt:lpstr>IoTHub: l’infrastruttura</vt:lpstr>
      <vt:lpstr>IoTHub: in un contesto più ampio</vt:lpstr>
      <vt:lpstr>Ambiente e linguaggi</vt:lpstr>
      <vt:lpstr>In concreto</vt:lpstr>
      <vt:lpstr>Portale </vt:lpstr>
      <vt:lpstr>Prezzi</vt:lpstr>
      <vt:lpstr>IoT Edge </vt:lpstr>
      <vt:lpstr>IoT Edge</vt:lpstr>
      <vt:lpstr>IoT Edge</vt:lpstr>
      <vt:lpstr>Windows IoT e Raspberry </vt:lpstr>
      <vt:lpstr>Device Segmentation</vt:lpstr>
      <vt:lpstr>Come Scegliere?</vt:lpstr>
      <vt:lpstr>UWP</vt:lpstr>
      <vt:lpstr>Raspberry Pi 3</vt:lpstr>
      <vt:lpstr>Raspberry Pi 3</vt:lpstr>
      <vt:lpstr>Accedere all’infrastruttura</vt:lpstr>
      <vt:lpstr>DEMO </vt:lpstr>
      <vt:lpstr>.NET Core – Supported SO</vt:lpstr>
      <vt:lpstr>.NET Core – Supported SO</vt:lpstr>
      <vt:lpstr>Raspberry</vt:lpstr>
      <vt:lpstr>Raspberry</vt:lpstr>
      <vt:lpstr>Container - Kubernetes</vt:lpstr>
      <vt:lpstr>Setup and run docker</vt:lpstr>
      <vt:lpstr>DEMO </vt:lpstr>
      <vt:lpstr>RFID e RASPBERRY PI</vt:lpstr>
      <vt:lpstr>Funzionamento</vt:lpstr>
      <vt:lpstr>Device Identity</vt:lpstr>
      <vt:lpstr>Protocolli disponibili  </vt:lpstr>
      <vt:lpstr>Connettere i device</vt:lpstr>
      <vt:lpstr>IoTHub: i protocolli</vt:lpstr>
      <vt:lpstr>Sicurezza</vt:lpstr>
      <vt:lpstr>Protocolli disponibili (AMQP, MQTT, HTTP)</vt:lpstr>
      <vt:lpstr>AMQP vs MQTT vs HTTP</vt:lpstr>
      <vt:lpstr>Device to cloud </vt:lpstr>
      <vt:lpstr>In concreto</vt:lpstr>
      <vt:lpstr>Ciclo di vita di un messaggio</vt:lpstr>
      <vt:lpstr>Twins</vt:lpstr>
      <vt:lpstr>Upload Notification</vt:lpstr>
      <vt:lpstr>Nuget</vt:lpstr>
      <vt:lpstr>DEMO </vt:lpstr>
      <vt:lpstr>Cloud to device </vt:lpstr>
      <vt:lpstr>In concreto</vt:lpstr>
      <vt:lpstr>Nuget</vt:lpstr>
      <vt:lpstr>Strumenti </vt:lpstr>
      <vt:lpstr>Strumenti - Device Explorer</vt:lpstr>
      <vt:lpstr>Riferimenti</vt:lpstr>
      <vt:lpstr>Presentazione standard di PowerPoint</vt:lpstr>
      <vt:lpstr>Altre funzionalità interessanti</vt:lpstr>
      <vt:lpstr>Gateway</vt:lpstr>
      <vt:lpstr>Field Gateway &amp; Custom Cloud Gateway </vt:lpstr>
      <vt:lpstr>Field Gateway &amp; Custom Cloud Gateway </vt:lpstr>
      <vt:lpstr>Custom cloud gateway  </vt:lpstr>
      <vt:lpstr>Device Identity, Provisioning and Store </vt:lpstr>
      <vt:lpstr>Heartbeat dispositivo</vt:lpstr>
      <vt:lpstr>MQTT</vt:lpstr>
      <vt:lpstr>AMQP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Parenzan</dc:creator>
  <cp:lastModifiedBy>Andrea Tosato</cp:lastModifiedBy>
  <cp:revision>25</cp:revision>
  <dcterms:created xsi:type="dcterms:W3CDTF">2017-04-14T06:51:49Z</dcterms:created>
  <dcterms:modified xsi:type="dcterms:W3CDTF">2018-05-25T11:44:00Z</dcterms:modified>
</cp:coreProperties>
</file>